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presProps" Target="presProps.xml"/>
  <Relationship Id="rId85" Type="http://schemas.openxmlformats.org/officeDocument/2006/relationships/viewProps" Target="viewProps.xml"/>
  <Relationship Id="rId8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automatiza de tu trabajo contable y qué va a seguir firmando una person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ct-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Xmhf1AXLZh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captura y clasificación de comprobantes recurr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la tarea de alto volumen, regla escrita y error visible: se puede revisar al mirar y se corrige sin daño si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un cierre mensual típico, la captura, la clasificación y la conciliación son territorio de máquina; la determinación, el criterio fiscal y la firma siguen siendo territorio de una persona con licencia y con respons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áquina empareja movimientos, pero alguien tiene que explicar por qué falta el de la tienda, por qué el retiro es de socios y por qué ese cargo no es de este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 automatiza donde el error es barato y visible, y se firma donde el error es caro o invisible: esa es casi toda la regla del oficio para esta dé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ct-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2 horas (tolerancia ±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la partida más grande y la más automatizable: la pregunta útil no es si la máquina lo hace, sino en qué se invierte lo que se lib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rcicio de horas es incómodo y necesario: la mayoría de los despachos descubre que la mitad de su mes se va en capturar, archivar y buscar comprobantes, que es justo lo que la máquina hace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TQe_Em_t6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eer y clasificar la nómina recurrente del mes → Se puede delegar 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mparejar movimientos bancarios contra libro → Se puede delegar 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oponir la reclasificación de un gasto dudoso → Necesita revisión hu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xplicar por qué una cuenta de acreedores no cuadra → Necesita revisión hu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plicar una deducción con criterio discutible → Necesita revisión hu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terminar y enviar la declaración mensual → Queda con firma hu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Firmar el dictamen o la opinión profesional → Queda con firma hu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un cierre mensual típico, la captura, la clasificación y la conciliación son territorio de máquina; la determinación, el criterio fiscal y la firma siguen siendo territorio de una persona con licencia y con respons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ecleo ·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resume el objeto completo: abajo el costo de digitar, arriba el precio de saber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ofesión contable no desaparece: se parte en dos. Lo que se abarata es el tecleo contable, y lo que se encarece es el criterio que responde por ese tecl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autoridad también automatiza, y llega primero»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rcOr1s9vOP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s datos del contribuyente se cruzan contra terceros → El sistema marca una inconsistencia y asigna riesgo → Llega un exhorto o requerimiento con la diferencia señalada → Se solicita documentación y explicación concreta → Se resuelve con evidencia o se rectifica con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dena empieza mucho antes del sobre: empieza en el dato que alguien no cuadró hace cuatro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scalización se automatiza antes que el despacho: cuando la autoridad cruza facturas, nómina y declaraciones con modelos, la diferencia ya no la encuentra un revisador aburrido un martes, la encuentra un sistema que revisa a todos cada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ierde tiempo defendiendo con papel lo que otros ya tienen resuelto e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atrón histórico es ése: el desfase no se castiga con multa inmediata, se castiga con costo de cumplimiento cada vez may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scalización se automatiza antes que el despacho: cuando la autoridad cruza facturas, nómina y declaraciones con modelos, la diferencia ya no la encuentra un revisador aburrido un martes, la encuentra un sistema que revisa a todos cada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arcialmente: cuadramos pero sin traz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intermedia es la más honesta y la más frecuente; también es la que tiene plan de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viene decirlo sin dramatizar: la automatización de la fiscalización no espera a que el despacho se modern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Dónde está el riesgo real, incluido el de los datos»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ct-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lasificación de gasto recurrente → Delegable: el error se ve al revisar y se corrige b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ciliación bancaria → La máquina empareja; alguien explica las di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ducción con criterio discutible → Riesgo alto: hay fundamento, criterio y dinero en ju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claración y firma → No delegable: la responsabilidad es profesional y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ibro del cliente en un chat público → Riesgo legal: datos patrimoniales y secreto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egar el libro de un cliente en una herramienta pública puede violar el aviso de privacidad, la ley de protección de datos personales y el secreto profesional. Antes de automatizar hay que saber dónde se guardan los datos y quién los 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ubir el libro de un cliente a un chat público es seguro si nadie más lo 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xposición no depende de que «nadie lo vea»: depende de los términos del servicio, del entrenamiento del modelo y de dónde queda el dato. Con información patrimonial de terceros, la respuesta por omisión es no hac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 seguro si nadie más lo 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ct-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SLbyYbTqvYw]]></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lo que se cobra es cumplimiento, criterio y decisión, no tec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el precio se justifica por el tiempo de captura, la automatización lo destruye; si se justifica por el resultado, la automatización lo prote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odelo de cobro por póliza digitada se defiende mal: si una máquina hace la captura en diez minutos, nadie va a pagar por esas diez minutos. Se cobra el resultado, el cumplimiento y la decisión tomada, no el número de tec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tructor de argumentos. Enlace: https://tecnologia.lumbre.lat/object/ct-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rediseñar el servicio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Mide tus hora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ántas se van en captura, archivo y llamadas, y cuántas e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rediseñar el servicio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utomatiza la franja bar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ptura, clasificación y conciliación con revisión por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rediseñar el servicio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Ordena el dato antes de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tablero confiable vale más que diez reportes que nadie a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rediseñar el servicio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Sube la reunión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inta minutos con decisiones, no con explicación de qué es el s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rediseñar el servicio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ambia el precio de anc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quete por cumplimiento y por servicio, no por póliza ni por hora digi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rediseñar el servicio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Escribe lo que ya no ha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alguien pregunta cómo se hacía antes, eso es documentación de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LB3uG9HGj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_FYJuODpB9Q]]></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nea de tiempo del OA. Enlace: https://tecnologia.lumbre.lat/object/ct-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nco tramos del oficio, 2026 a 2034»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Verificar una salida de la máquina contra fuente y fundamento → Aprender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odelar datos: tablas limpias, claves, periodicidad → Aprender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cribir el problema contable con precisión → Aprender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rmarse un tablero en Power BI o similar → Aprende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ogramar en Python para procesar libros → Aprende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ntrenar modelos propios de lenguaje → No hace falta do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prender todos los programas contables del mercado → No hace falta do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habilidad que compra tiempo en esta década es una sola: saber formular el problema contable y verificar la respuesta. Lo demás son herramientas, y las herramientas se aprenden en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2 · Clasificar»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raste ·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las cuatro piezas, el trabajo de la máquina entra al expediente como si fuera propio, y ahí es donde se paga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otocolo de cuatro pasos para cualquier salida de la máquina aplicada a contabilidad: que cite el fundamento, que muestre el cálculo, que se contraste con una segunda versión distinta y que revise una persona con nombre y con céd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 liberan y se rellenan con asesoría que el cliente p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rimer año suele dar la segunda opción solo si el cambio de precio y de reunión se decide de antemano; si no, las horas se diluy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tiempo que la máquina libera en un despacho pequeño no se vuelve ganancia por arte de magia: se vuelve calidad solo si alguien lo invierte en revisar, en asesorar y en ordenar los datos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nadie sepa explicar cómo se hacían las cosas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proceso documentado no se puede verificar qué cambió: la automatización sin línea base es un salto con los ojos cer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rcicio de horas es incómodo y necesario: la mayoría de los despachos descubre que la mitad de su mes se va en capturar, archivar y buscar comprobantes, que es justo lo que la máquina hace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loc de notas del OA. Enlace: https://tecnologia.lumbre.lat/object/ct-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Franja automatiz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to volumen, regla escrita y error visible: captura, clasificación, concil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Franja con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terminación, criterio fiscal y responsabilidad profesional: ahí hay nombre y céd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iesgo de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formación patrimonial de terceros en herramientas públicas: contrato, anonimización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Fiscalización con mode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ruces masivos y priorización de riesgo: la evidencia se necesita ordenada, no abund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recio defe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cobra cumplimiento, criterio y decisión; no teclas ni horas de cap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rotocolo de cua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undamento, cálculo visible, contraste con segunda versión y revisión humana con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Qué aprender, en qué orden y con qué protocolo · Memoria del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Qué aprender, en qué orden y con qué protocolo · Memoria del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pa de letras: Sopa de letras del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pa de letras del objeto»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as tres tareas que más horas te llevan este mes y marca al lado: error visible o error invisible, barato o caro. Después decide cuál automatizas primero y cuál defendrás con tu firma el resto de tu carr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831" r:id="rId1"/>
    <p:sldLayoutId id="2481907832" r:id="rId2"/>
    <p:sldLayoutId id="2481907833" r:id="rId3"/>
    <p:sldLayoutId id="248190783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656c9b842bb37eec4ac8682be5f615119970681e9121d311.jpg"/>
  <Relationship Id="rId3" Type="http://schemas.openxmlformats.org/officeDocument/2006/relationships/hyperlink" Target="https://tecnologia.lumbre.lat/object/ct-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656c9b842bb37eec4ac8682be5f615119970681e9121d312.jpg"/>
  <Relationship Id="rId3" Type="http://schemas.openxmlformats.org/officeDocument/2006/relationships/hyperlink" Target="https://tecnologia.lumbre.lat/object/ct-01"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hyperlink" Target="https://tecnologia.lumbre.lat/object/ct-01" TargetMode="External"/>
  <Relationship Id="rId4" Type="http://schemas.openxmlformats.org/officeDocument/2006/relationships/hyperlink" Target="https://tecnologia.lumbre.lat/object/ct-01"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Xmhf1AXLZh43.jpg"/>
  <Relationship Id="rId3" Type="http://schemas.openxmlformats.org/officeDocument/2006/relationships/hyperlink" Target="https://tecnologia.lumbre.lat/object/ct-01" TargetMode="External"/>
  <Relationship Id="rId4" Type="http://schemas.openxmlformats.org/officeDocument/2006/relationships/hyperlink" Target="https://www.youtube.com/watch?v=Xmhf1AXLZh4" TargetMode="External"/>
  <Relationship Id="rId5" Type="http://schemas.openxmlformats.org/officeDocument/2006/relationships/hyperlink" Target="https://www.youtube.com/watch?v=Xmhf1AXLZh4" TargetMode="External"/>
  <Relationship Id="rId6"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hyperlink" Target="https://tecnologia.lumbre.lat/object/ct-01" TargetMode="External"/>
  <Relationship Id="rId4" Type="http://schemas.openxmlformats.org/officeDocument/2006/relationships/hyperlink" Target="https://tecnologia.lumbre.lat/object/ct-01"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TQe_Em_t6BE4.jpg"/>
  <Relationship Id="rId3" Type="http://schemas.openxmlformats.org/officeDocument/2006/relationships/hyperlink" Target="https://tecnologia.lumbre.lat/object/ct-01" TargetMode="External"/>
  <Relationship Id="rId4" Type="http://schemas.openxmlformats.org/officeDocument/2006/relationships/hyperlink" Target="https://www.youtube.com/watch?v=TQe_Em_t6BE" TargetMode="External"/>
  <Relationship Id="rId5" Type="http://schemas.openxmlformats.org/officeDocument/2006/relationships/hyperlink" Target="https://www.youtube.com/watch?v=TQe_Em_t6BE" TargetMode="External"/>
  <Relationship Id="rId6"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rcOr1s9vOPs7.jpg"/>
  <Relationship Id="rId3" Type="http://schemas.openxmlformats.org/officeDocument/2006/relationships/hyperlink" Target="https://tecnologia.lumbre.lat/object/ct-01" TargetMode="External"/>
  <Relationship Id="rId4" Type="http://schemas.openxmlformats.org/officeDocument/2006/relationships/hyperlink" Target="https://www.youtube.com/watch?v=rcOr1s9vOPs" TargetMode="External"/>
  <Relationship Id="rId5" Type="http://schemas.openxmlformats.org/officeDocument/2006/relationships/hyperlink" Target="https://www.youtube.com/watch?v=rcOr1s9vOPs" TargetMode="External"/>
  <Relationship Id="rId6"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hyperlink" Target="https://tecnologia.lumbre.lat/object/ct-01" TargetMode="External"/>
  <Relationship Id="rId4" Type="http://schemas.openxmlformats.org/officeDocument/2006/relationships/hyperlink" Target="https://tecnologia.lumbre.lat/object/ct-01"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hyperlink" Target="https://tecnologia.lumbre.lat/object/ct-01" TargetMode="External"/>
  <Relationship Id="rId4" Type="http://schemas.openxmlformats.org/officeDocument/2006/relationships/hyperlink" Target="https://tecnologia.lumbre.lat/object/ct-01"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SLbyYbTqvYw8.jpg"/>
  <Relationship Id="rId3" Type="http://schemas.openxmlformats.org/officeDocument/2006/relationships/hyperlink" Target="https://tecnologia.lumbre.lat/object/ct-01" TargetMode="External"/>
  <Relationship Id="rId4" Type="http://schemas.openxmlformats.org/officeDocument/2006/relationships/hyperlink" Target="https://www.youtube.com/watch?v=SLbyYbTqvYw" TargetMode="External"/>
  <Relationship Id="rId5" Type="http://schemas.openxmlformats.org/officeDocument/2006/relationships/hyperlink" Target="https://www.youtube.com/watch?v=SLbyYbTqvYw" TargetMode="External"/>
  <Relationship Id="rId6"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LB3uG9HGjhA9.jpg"/>
  <Relationship Id="rId3" Type="http://schemas.openxmlformats.org/officeDocument/2006/relationships/hyperlink" Target="https://tecnologia.lumbre.lat/object/ct-01" TargetMode="External"/>
  <Relationship Id="rId4" Type="http://schemas.openxmlformats.org/officeDocument/2006/relationships/hyperlink" Target="https://www.youtube.com/watch?v=LB3uG9HGjhA" TargetMode="External"/>
  <Relationship Id="rId5" Type="http://schemas.openxmlformats.org/officeDocument/2006/relationships/hyperlink" Target="https://www.youtube.com/watch?v=LB3uG9HGjhA" TargetMode="External"/>
  <Relationship Id="rId6"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_FYJuODpB9Q10.jpg"/>
  <Relationship Id="rId3" Type="http://schemas.openxmlformats.org/officeDocument/2006/relationships/hyperlink" Target="https://tecnologia.lumbre.lat/object/ct-01" TargetMode="External"/>
  <Relationship Id="rId4" Type="http://schemas.openxmlformats.org/officeDocument/2006/relationships/hyperlink" Target="https://www.youtube.com/watch?v=_FYJuODpB9Q" TargetMode="External"/>
  <Relationship Id="rId5" Type="http://schemas.openxmlformats.org/officeDocument/2006/relationships/hyperlink" Target="https://www.youtube.com/watch?v=_FYJuODpB9Q" TargetMode="External"/>
  <Relationship Id="rId6"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hyperlink" Target="https://tecnologia.lumbre.lat/object/ct-01" TargetMode="External"/>
  <Relationship Id="rId4"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1" TargetMode="External"/>
  <Relationship Id="rId3" Type="http://schemas.openxmlformats.org/officeDocument/2006/relationships/notesSlide" Target="../notesSlides/notesSlide8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ado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utomati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in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ch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ñ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guirá]]></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rman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1"/>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rson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1"/>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s tareas contables automatizables de las que requieren criterio y firma, medir en qué se va el tiempo del despacho, anticipar la fiscalización con modelos y el riesgo legal de tratar datos de clientes, rediseñar el modelo de cobro y ordenar el aprendizaje de habilidades con un protocolo de verific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1 de 4, abre la etapa Qué cambia en el despacho. El trabajo contable se parte en dos: captura, clasificación y conciliación hacia la máquina; determinación, criterio fiscal y firma hacia la persona. Con el mapa de horas de un despacho pequeño, el orden en que llega un requerimiento en un entorno de fiscalización con modelos, el riesgo legal de tratar datos de clientes, el cambio de modelo de cobro y una línea de tiempo 2026-2034. Cinco videos y cuatro diagramas propio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1]]></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urso:contadores-e-ia · etapa:que-cambia-despacho · tema:automatizacion-contable · nivel:intermedio · orden:1 · satisfiscalizacion · modelo-de-cob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automatiza de tu trabajo contable y qué va a seguir firmando una perso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trata de los próximos cinco a ocho años del oficio contable mexicano: qué partes del cierre, la nómina, la conciliación y la declaración van a hacerlas máquinas, cuáles quedan con firma humana, qué significa que la autoridad fiscal también automatice, y qué conviene aprender hoy para no terminar haciendo el trabajo que la máquina hace más barato.]]></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fesión contable no desaparece: se parte en dos. Lo que se abarata es el tecleo contable, y lo que se encarece es el criterio que responde por ese tecle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automatiza de tu trabajo contable y qué va a seguir firmando una perso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1]]></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cha del objeto · Lumbr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rso: Contadores e IA (2026-2034) · Ruta: Ruta del contador aumentado · Etapa: Qué cambia en el despacho · Tema 1 de 4 · Dificultad: intermedia · Duración sugerida: dos horas y media con videos, cuatro diagramas propios y reactivos con evidencia · Edad referencial: desde 18 años · Prerrequisito: ninguno: abre la ruta; ayuda conocer un cierre mensual por dentro · Autoría: Roadwise Consul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ierre partido en d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cierre mensual típico, la captura, la clasificación y la conciliación son territorio de máquina; la determinación, el criterio fiscal y la firma siguen siendo territorio de una persona con licencia y con responsabilidad.]]></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azón de ese corte no es mística: es de consecuencias. Clasificar mal un gasto se corrige en cinco minutos y se ve al revisar; determinar mal una contribución se corrige con multas, actualizaciones y una carta de determinación en la puerta. La tecnología avanza exactamente por donde el error se ve y se paga bara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ierre partido en d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áquina acelera las cuatro primeras etapas; la quinta sigue necesitando un contador con cédula y con nombre en la declaración.]]></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t1-flujo.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24450"/>
          <a:chOff x="514350" y="247650"/>
          <a:chExt cx="8629650" cy="512445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ierre partido en d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1]]></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La Inteligencia Artificial reemplazará al contador? El mayor mito sobre la IA]]></a:t>
            </a:r>
          </a:p>
        </p:txBody>
      </p:sp>
      <p:sp>
        <p:nvSpPr>
          <p:cNvPr id="10" name=""/>
          <p:cNvSpPr txBox="1"/>
          <p:nvPr/>
        </p:nvSpPr>
        <p:spPr>
          <a:xfrm>
            <a:off x="4362450" y="2771775"/>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en qué punto del argumento separan tarea de profesión: esa distinción es la columna vertebral de este objeto. Anota tres tareas tuyas que pertenezcan a cada lado de la línea.]]></a:t>
            </a:r>
          </a:p>
        </p:txBody>
      </p:sp>
      <p:sp>
        <p:nvSpPr>
          <p:cNvPr id="11" name=""/>
          <p:cNvSpPr txBox="1"/>
          <p:nvPr/>
        </p:nvSpPr>
        <p:spPr>
          <a:xfrm>
            <a:off x="4362450" y="48291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El cierre partido en d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espacho de quince clientes quiere empezar a usar IA. ¿Qué parte del trabajo es la candidata más decente para automatizar primer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determinación anual de ISR, porque es la que más tiempo lleva]]></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aptura y clasificación de comprobantes recurrentes]]></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asesoría estratégica con el dueño de la empresa]]></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irma de la declaración mensu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El cierre partido en d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onciliación bancaria es 100% automatizable porque solo compara númer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ierre partido en d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la operativa de este objet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automatiza donde el error es barato y visible, y se firma donde el error es caro o invisible: esa es casi toda la regla del oficio para esta déc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n qué se te va el tiempo hoy]]></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empo que la máquina libera en un despacho pequeño no se vuelve ganancia por arte de magia: se vuelve calidad solo si alguien lo invierte en revisar, en asesorar y en ordenar los datos del cliente.]]></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jercicio de horas es incómodo y necesario: la mayoría de los despachos descubre que la mitad de su mes se va en capturar, archivar y buscar comprobantes, que es justo lo que la máquina hace bien. Y que la asesoría, la parte que sostiene el precio, suele quedar para los treinta minutos del vier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n qué se te va el tiempo hoy]]></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iempo liberado no es un premio: es la materia prima del servicio que sí se cobra caro, que es el criterio aplicado.]]></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t1-barras.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En qué se te va el tiempo hoy]]></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la barra del curso, ¿cuántas horas al mes se van en capturar, digitar y archivar en un despacho pequeñ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horas): ________________]]></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534025"/>
          <a:chOff x="514350" y="247650"/>
          <a:chExt cx="8629650" cy="553402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n qué se te va el tiempo hoy]]></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1]]></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A para contadores: automatiza informes, conciliaciones bancarias y tareas repetitivas]]></a:t>
            </a:r>
          </a:p>
        </p:txBody>
      </p:sp>
      <p:sp>
        <p:nvSpPr>
          <p:cNvPr id="10" name=""/>
          <p:cNvSpPr txBox="1"/>
          <p:nvPr/>
        </p:nvSpPr>
        <p:spPr>
          <a:xfrm>
            <a:off x="4362450" y="3181350"/>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orre la lista de tareas y marca cuáles ya existen en tu proceso y cuáles todavía se hacen a mano en tu despacho. Esa columna de «todavía a mano» es tu plan de trabajo del próximo trimestre.]]></a:t>
            </a:r>
          </a:p>
        </p:txBody>
      </p:sp>
      <p:sp>
        <p:nvSpPr>
          <p:cNvPr id="11" name=""/>
          <p:cNvSpPr txBox="1"/>
          <p:nvPr/>
        </p:nvSpPr>
        <p:spPr>
          <a:xfrm>
            <a:off x="4362450" y="52387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En qué se te va el tiempo hoy]]></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tarea según a cuál franja de riesgo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delegar y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ecesita revisión human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eda con firma human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eer y clasificar la nómina recurrente del m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mparejar movimientos bancarios contra libr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oponir la reclasificación de un gasto dudo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xplicar por qué una cuenta de acreedores no cuad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plicar una deducción con criterio discutibl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terminar y enviar la declaración mensual]]></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Firmar el dictamen o la opinión profesional]]></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En qué se te va el tiempo hoy]]></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rte del oficio es este: la máquina se queda con el ___ contable y la persona conserva el ___ que responde por é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autoridad también automatiza, y llega prime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scalización se automatiza antes que el despacho: cuando la autoridad cruza facturas, nómina y declaraciones con modelos, la diferencia ya no la encuentra un revisador aburrido un martes, la encuentra un sistema que revisa a todos cada m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autoridad también automatiza, y llega prime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cirlo sin dramatizar: la automatización de la fiscalización no espera a que el despacho se modernice. Cuando la cruza de información es sistemática, el riesgo deja de ser «que me toque una auditoría» y pasa a ser «que mis datos no sostengan lo que declaro». La defensa útil no es el miedo: es el orden, el respaldo documental y la consistencia entre lo que se factura, lo que se paga y lo que se decla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autoridad también automatiza, y llega prim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frentes donde la fiscalización automatizada llega antes que la automatización del despach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1]]></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771775"/>
                <a:gridCol w="2533650"/>
                <a:gridCol w="2809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máquina hace bi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eso cambia en tu despach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que tener li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ctar inconsistencias entre DECLARA y f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no basta que el cliente «siempre cuad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iliaciones firmadas mes a mes, con expe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uzar nómina con IMSS, ISR y banc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nómina simulada se ve so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de trabajadores consistente y justif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orizar contribuyentes por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e la probabilidad de requer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s rápidas con evidencia en digi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1]]></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771775"/>
                <a:gridCol w="2533650"/>
                <a:gridCol w="2809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máquina hace bi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eso cambia en tu despach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que tener li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alizar miles de expedientes a l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uestra ya no es aleat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zabilidad: quién, cuándo, con qué fund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24450"/>
          <a:chOff x="514350" y="247650"/>
          <a:chExt cx="8629650" cy="512445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autoridad también automatiza, y llega prim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1]]></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El uso de la inteligencia artificial en la fiscalización del SAT]]></a:t>
            </a:r>
          </a:p>
        </p:txBody>
      </p:sp>
      <p:sp>
        <p:nvSpPr>
          <p:cNvPr id="10" name=""/>
          <p:cNvSpPr txBox="1"/>
          <p:nvPr/>
        </p:nvSpPr>
        <p:spPr>
          <a:xfrm>
            <a:off x="4362450" y="2771775"/>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 qué capacidades describe y compáralas con tus procesos: ¿podrías demostrar hoy, con documentos ordenados, lo que declaras? Ese es el nuevo trabajo del contador.]]></a:t>
            </a:r>
          </a:p>
        </p:txBody>
      </p:sp>
      <p:sp>
        <p:nvSpPr>
          <p:cNvPr id="11" name=""/>
          <p:cNvSpPr txBox="1"/>
          <p:nvPr/>
        </p:nvSpPr>
        <p:spPr>
          <a:xfrm>
            <a:off x="4362450" y="48291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La autoridad también automatiza, y llega prime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secuencia típica en que llega un requerimiento fiscal en un entorno de fiscalización con dat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istema marca una inconsistencia y asigna riesg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lega un exhorto o requerimiento con la diferencia señalad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solicita documentación y explicación concret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resuelve con evidencia o se rectifica con pag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s datos del contribuyente se cruzan contra tercer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Predi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La autoridad también automatiza, y llega primer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espacho decide esperar a que «esto de la IA pase» y sigue operando igual. Antes de leer qué suele ocurrir en estos casos, ¿qué crees que pasa con ese despacho en cinco año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pasa nada: la fiscalización también se queda igual]]></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erde tiempo defendiendo con papel lo que otros ya tienen resuelto en dato]]></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rece, porque la simplicidad es una ventaja competitiva]]></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aparece en un año porque la IA reemplaza al grem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con confian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La autoridad también automatiza, y llega prime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tan listo está hoy tu despacho para demostrar con datos ordenados lo que decla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talmente: tengo expediente digital por client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cialmente: cuadramos pero sin trazabilidad]]></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ada: vivimos del archivo y del corre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é ni por dónde empez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ónde está el riesgo real, incluido el de los da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gar el libro de un cliente en una herramienta pública puede violar el aviso de privacidad, la ley de protección de datos personales y el secreto profesional. Antes de automatizar hay que saber dónde se guardan los datos y quién los ve.]]></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rcula la idea de que subir el libro de un cliente a un chat público es seguro si nadie más lo ve, cuando la exposición real no depende de que alguien lo mire: depende de los términos del servicio, del entrenamiento del modelo y del destino final del da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ónde está el riesgo real, incluido el de los da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riesgo que no sale en las charlas de productividad: los modelos públicos pueden usar lo que se les pega para mejorar su entrenamiento, según los términos que se aceptaron sin leer. Un libro contable es información patrimonial de otra persona. La decisión correcta no es prohibirse la herramienta: es elegir herramienta con contrato de no entrenamiento, con datos seudonimizados y con registro de qué se subió.]]></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ónde está el riesgo real, incluido el de los d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gla práctica: se automatiza donde el error es barato y visible; se firma donde el error es caro o invisible.]]></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t1-rejilla.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ónde está el riesgo real, incluido el de los d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1]]></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tes de pegar datos de un client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tres preguntas: ¿este dato es personal o patrimonial?, ¿la herramienta lo usa para entrenar?, ¿el cliente firmó que eso está permitido? Si la segunda o la tercera responden mal, se usa dato anonimizado o no se us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Dónde está el riesgo real, incluido el de los da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situación contable con el tipo de riesgo que represen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lasificación de gasto recurrente]]></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ciliación bancari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ducción con criterio discutibl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claración y firma]]></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ibro del cliente en un chat públic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máquina empareja; alguien explica las diferencias]]></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iesgo alto: hay fundamento, criterio y dinero en jueg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delegable: la responsabilidad es profesional y personal]]></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iesgo legal: datos patrimoniales y secreto profesional]]></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legable: el error se ve al revisar y se corrige bara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Dónde está el riesgo real, incluido el de los da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e estas cuatro afirmaciones sobre automatización contable es falsa. ¿Cuál?]]></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máquina empareja movimientos bancarios y señala los que no cuadra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modelo puede proponer pólizas y reclasificaciones como borrador revisabl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bir el libro de un cliente a un chat público es seguro si nadie más lo v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determinación de contribuciones sigue requiriendo criterio y firma hum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negocio: qué se cobra y qué deja de cobrar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delo de cobro por póliza digitada se defiende mal: si una máquina hace la captura en diez minutos, nadie va a pagar por esas diez minutos. Se cobra el resultado, el cumplimiento y la decisión tomada, no el número de teclas.]]></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to del reemplazo total conviene a dos bandos: al vendedor de software que necesita miedo y al contador que no quiere estudiar. El historial de automatización cuenta otra cosa: tareas automatizadas, puestos reconfigurados y muy pocas profesiones borrad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negocio: qué se cobra y qué deja de cobrar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brecha no es de software: es de modelo de cobro y de hábitos. El programa cuesta poco; cambiar la manera de trabajar es lo caro.]]></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t1-contraste.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24450"/>
          <a:chOff x="514350" y="247650"/>
          <a:chExt cx="8629650" cy="512445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negocio: qué se cobra y qué deja de cobrar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1]]></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ómo analizar estados financieros con inteligencia artificial]]></a:t>
            </a:r>
          </a:p>
        </p:txBody>
      </p:sp>
      <p:sp>
        <p:nvSpPr>
          <p:cNvPr id="10" name=""/>
          <p:cNvSpPr txBox="1"/>
          <p:nvPr/>
        </p:nvSpPr>
        <p:spPr>
          <a:xfrm>
            <a:off x="4362450" y="2771775"/>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serva de qué lado pone el video el esfuerzo: la máquina explica el qué, el análisis que se paga sigue viniendo del por qué y del y entonces qué. Anota dos clientes a los que les vendrías ese servicio.]]></a:t>
            </a:r>
          </a:p>
        </p:txBody>
      </p:sp>
      <p:sp>
        <p:nvSpPr>
          <p:cNvPr id="11" name=""/>
          <p:cNvSpPr txBox="1"/>
          <p:nvPr/>
        </p:nvSpPr>
        <p:spPr>
          <a:xfrm>
            <a:off x="4362450" y="48291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negocio: qué se cobra y qué deja de cobrars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regunta por qué debe pagar lo mismo si ahora «la IA hace la contabilidad». ¿Cuál es la respuesta defendi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el despacho todavía usa mucho tiempo en capturar]]></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lo que se cobra es cumplimiento, criterio y decisión, no tecla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la IA todavía no hace nada útil en contabilidad]]></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todos los despachos están cobrando igu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IA va a hacer lo que hago yo, y va a cobrar una fracción: lo mío no tiene futuro.» Responde sin negar la automatización y sin prometer que nada cambie.]]></a:t>
            </a:r>
          </a:p>
        </p:txBody>
      </p:sp>
      <p:sp>
        <p:nvSpPr>
          <p:cNvPr id="8" name=""/>
          <p:cNvSpPr txBox="1"/>
          <p:nvPr/>
        </p:nvSpPr>
        <p:spPr>
          <a:xfrm>
            <a:off x="514350" y="23717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lega sostiene que la contabilidad desaparece como profesión y que no vale la pena invertir en aprender. Contesta distinguiendo tarea de profesión y explicando qué se abarata y qué se encarece.]]></a:t>
            </a:r>
          </a:p>
        </p:txBody>
      </p:sp>
      <p:sp>
        <p:nvSpPr>
          <p:cNvPr id="9" name=""/>
          <p:cNvSpPr txBox="1"/>
          <p:nvPr/>
        </p:nvSpPr>
        <p:spPr>
          <a:xfrm>
            <a:off x="514350" y="3448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sis]]></a:t>
            </a:r>
          </a:p>
        </p:txBody>
      </p:sp>
      <p:sp>
        <p:nvSpPr>
          <p:cNvPr id="10"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abarata la ejecución que no requiere juicio; se encarece el juicio que alguien tenga que defend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videnci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historial de automatización muestra tareas eliminadas y puestos reconfigurados, no profesiones borradas.]]></a:t>
            </a:r>
          </a:p>
        </p:txBody>
      </p:sp>
      <p:sp>
        <p:nvSpPr>
          <p:cNvPr id="9" name=""/>
          <p:cNvSpPr txBox="1"/>
          <p:nvPr/>
        </p:nvSpPr>
        <p:spPr>
          <a:xfrm>
            <a:off x="514350" y="2200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azonamiento]]></a:t>
            </a:r>
          </a:p>
        </p:txBody>
      </p:sp>
      <p:sp>
        <p:nvSpPr>
          <p:cNvPr id="10" name=""/>
          <p:cNvSpPr txBox="1"/>
          <p:nvPr/>
        </p:nvSpPr>
        <p:spPr>
          <a:xfrm>
            <a:off x="514350" y="2486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liente no compra pólizas: compra no tener problema fiscal y saber qué hacer con lo que ve en sus números.]]></a:t>
            </a:r>
          </a:p>
        </p:txBody>
      </p:sp>
      <p:sp>
        <p:nvSpPr>
          <p:cNvPr id="11" name=""/>
          <p:cNvSpPr txBox="1"/>
          <p:nvPr/>
        </p:nvSpPr>
        <p:spPr>
          <a:xfrm>
            <a:off x="514350" y="3181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respuesta se escribe en el OA; no se expor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negocio: qué se cobra y qué deja de cobrarse · Cómo rediseñar el servicio en seis movimient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tus horas real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as se van en captura, archivo y llamadas, y cuántas en criteri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negocio: qué se cobra y qué deja de cobrarse · Cómo rediseñar el servicio en seis movimient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utomatiza la franja barata]]></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ptura, clasificación y conciliación con revisión por muest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negocio: qué se cobra y qué deja de cobrarse · Cómo rediseñar el servicio en seis movimient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rdena el dato antes de vender]]></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blero confiable vale más que diez reportes que nadie abr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negocio: qué se cobra y qué deja de cobrarse · Cómo rediseñar el servicio en seis movimient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be la reunión mensual]]></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inta minutos con decisiones, no con explicación de qué es el sal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negocio: qué se cobra y qué deja de cobrarse · Cómo rediseñar el servicio en seis movimient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a el precio de ancl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quete por cumplimiento y por servicio, no por póliza ni por hora digitad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negocio: qué se cobra y qué deja de cobrarse · Cómo rediseñar el servicio en seis movimient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o que ya no hac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pregunta cómo se hacía antes, eso es documentación de proce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Qué aprender, en qué orden y con qué protoco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abilidad que compra tiempo en esta década es una sola: saber formular el problema contable y verificar la respuesta. Lo demás son herramientas, y las herramientas se aprenden en semanas.]]></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tocolo de cuatro pasos para cualquier salida de la máquina aplicada a contabilidad: que cite el fundamento, que muestre el cálculo, que se contraste con una segunda versión distinta y que revise una persona con nombre y con cédul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24450"/>
          <a:chOff x="514350" y="247650"/>
          <a:chExt cx="8629650" cy="512445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Qué aprender, en qué orden y con qué protoco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1]]></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ómo auditar Excel con IA y detectar errores contables en segundos]]></a:t>
            </a:r>
          </a:p>
        </p:txBody>
      </p:sp>
      <p:sp>
        <p:nvSpPr>
          <p:cNvPr id="10" name=""/>
          <p:cNvSpPr txBox="1"/>
          <p:nvPr/>
        </p:nvSpPr>
        <p:spPr>
          <a:xfrm>
            <a:off x="4362450" y="2771775"/>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el movimiento que enseña: usar la máquina para buscar el error, no para producir el número. Ese es el cambio de postura que separa al contador aumentado del que solo pega textos.]]></a:t>
            </a:r>
          </a:p>
        </p:txBody>
      </p:sp>
      <p:sp>
        <p:nvSpPr>
          <p:cNvPr id="11" name=""/>
          <p:cNvSpPr txBox="1"/>
          <p:nvPr/>
        </p:nvSpPr>
        <p:spPr>
          <a:xfrm>
            <a:off x="4362450" y="48291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943600"/>
          <a:chOff x="514350" y="247650"/>
          <a:chExt cx="8629650" cy="59436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Qué aprender, en qué orden y con qué protoco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1]]></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2105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Diplomado en transformación digital para contadores, administradores y financieros]]></a:t>
            </a:r>
          </a:p>
        </p:txBody>
      </p:sp>
      <p:sp>
        <p:nvSpPr>
          <p:cNvPr id="10" name=""/>
          <p:cNvSpPr txBox="1"/>
          <p:nvPr/>
        </p:nvSpPr>
        <p:spPr>
          <a:xfrm>
            <a:off x="4362450" y="3590925"/>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rve como mapa de lo que el propio gremio está formalizando: qué competencias se piden hoy. Compara ese listado con lo que ya sabes hacer y marca dos huecos, no veinte.]]></a:t>
            </a:r>
          </a:p>
        </p:txBody>
      </p:sp>
      <p:sp>
        <p:nvSpPr>
          <p:cNvPr id="11" name=""/>
          <p:cNvSpPr txBox="1"/>
          <p:nvPr/>
        </p:nvSpPr>
        <p:spPr>
          <a:xfrm>
            <a:off x="4362450" y="56483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tramos del oficio, 2026 a 203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26-2027 · Herramientas sueltas]]></a:t>
            </a:r>
          </a:p>
        </p:txBody>
      </p:sp>
      <p:sp>
        <p:nvSpPr>
          <p:cNvPr id="8" name=""/>
          <p:cNvSpPr txBox="1"/>
          <p:nvPr/>
        </p:nvSpPr>
        <p:spPr>
          <a:xfrm>
            <a:off x="514350" y="15906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ptura con OCR, conciliación asistida y borradores de oficios. Gana quien lo adopta sin perder revisión.]]></a:t>
            </a:r>
          </a:p>
        </p:txBody>
      </p:sp>
      <p:sp>
        <p:nvSpPr>
          <p:cNvPr id="9" name=""/>
          <p:cNvSpPr txBox="1"/>
          <p:nvPr/>
        </p:nvSpPr>
        <p:spPr>
          <a:xfrm>
            <a:off x="514350" y="23241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27-2029 · Fiscalización con modelos]]></a:t>
            </a:r>
          </a:p>
        </p:txBody>
      </p:sp>
      <p:sp>
        <p:nvSpPr>
          <p:cNvPr id="10" name=""/>
          <p:cNvSpPr txBox="1"/>
          <p:nvPr/>
        </p:nvSpPr>
        <p:spPr>
          <a:xfrm>
            <a:off x="514350" y="2695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ruces masivos y priorización de riesgo. El expediente digital ordenado se vuelve defensa cotidiana.]]></a:t>
            </a:r>
          </a:p>
        </p:txBody>
      </p:sp>
      <p:sp>
        <p:nvSpPr>
          <p:cNvPr id="11" name=""/>
          <p:cNvSpPr txBox="1"/>
          <p:nvPr/>
        </p:nvSpPr>
        <p:spPr>
          <a:xfrm>
            <a:off x="514350" y="34385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29-2031 · Agentes en el proceso]]></a:t>
            </a:r>
          </a:p>
        </p:txBody>
      </p:sp>
      <p:sp>
        <p:nvSpPr>
          <p:cNvPr id="12" name=""/>
          <p:cNvSpPr txBox="1"/>
          <p:nvPr/>
        </p:nvSpPr>
        <p:spPr>
          <a:xfrm>
            <a:off x="514350" y="3800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lujos que preparan el cierre completo y dejan pendientes para humano. Cambia la revisión, no la responsabilida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tramos del oficio, 2026 a 203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31-2033 · Servicio en tiempo real]]></a:t>
            </a:r>
          </a:p>
        </p:txBody>
      </p:sp>
      <p:sp>
        <p:nvSpPr>
          <p:cNvPr id="8" name=""/>
          <p:cNvSpPr txBox="1"/>
          <p:nvPr/>
        </p:nvSpPr>
        <p:spPr>
          <a:xfrm>
            <a:off x="514350" y="15906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liente ve su información viva y espera conversación, no reporte mensual impreso.]]></a:t>
            </a:r>
          </a:p>
        </p:txBody>
      </p:sp>
      <p:sp>
        <p:nvSpPr>
          <p:cNvPr id="9" name=""/>
          <p:cNvSpPr txBox="1"/>
          <p:nvPr/>
        </p:nvSpPr>
        <p:spPr>
          <a:xfrm>
            <a:off x="514350" y="23241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34 · El criterio es el producto]]></a:t>
            </a:r>
          </a:p>
        </p:txBody>
      </p:sp>
      <p:sp>
        <p:nvSpPr>
          <p:cNvPr id="10" name=""/>
          <p:cNvSpPr txBox="1"/>
          <p:nvPr/>
        </p:nvSpPr>
        <p:spPr>
          <a:xfrm>
            <a:off x="514350" y="2695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en sabe interpretar, decidir y responder cobra más; quien solo digita compite con un programa de ciento cincuenta peso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Qué aprender, en qué orden y con qué protocol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apacidades según el retorno que te dan en los próximos cinco año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prender primer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prender despué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hace falta dominar]]></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erificar una salida de la máquina contra fuente y fundament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odelar datos: tablas limpias, claves, periodicida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cribir el problema contable con precis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rmarse un tablero en Power BI o simila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ogramar en Python para procesar libro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ntrenar modelos propios de lenguaj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prender todos los programas contables del mercad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Qué aprender, en qué orden y con qué protocol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otocolo de cuatro pasos exige fundamento, cálculo visible, ___ con una segunda versión y revisión por una ___ con nombr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4 · Predi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Qué aprender, en qué orden y con qué protocol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espacho automatiza la captura y la conciliación en su primer año de adopción. Antes de leer el resultado más común, ¿qué crees que ocurre con las horas del persona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liberan y se pierden en tareas administrativas sin valor]]></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liberan y se rellenan con asesoría que el cliente paga]]></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cambian: la máquina siempre trae trabajo extra]]></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reducen plantilla y servicio a la vez]]></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5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Qué aprender, en qué orden y con qué protocol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 más probable que una automatización contable salga m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proveedor sea chic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nadie sepa explicar cómo se hacían las cosas ante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software no esté en español]]></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cliente haga muchas pregunta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ventario de tareas de mi mes conta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xto de ejemplo: tarea / horas / error visible sí-no / delegable sí-no]]></a:t>
            </a:r>
          </a:p>
        </p:txBody>
      </p:sp>
      <p:sp>
        <p:nvSpPr>
          <p:cNvPr id="8" name=""/>
          <p:cNvSpPr txBox="1"/>
          <p:nvPr/>
        </p:nvSpPr>
        <p:spPr>
          <a:xfrm>
            <a:off x="514350" y="1609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pacio de trabajo interactivo; se usa directamente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Qué aprender, en qué orden y con qué protocolo · Tarjetas del objet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Franja automatizabl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Qué aprender, en qué orden y con qué protocolo · Tarjetas del objet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to volumen, regla escrita y error visible: captura, clasificación, concili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Qué aprender, en qué orden y con qué protocolo · Tarjetas del objet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Franja con firm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Qué aprender, en qué orden y con qué protocolo · Tarjetas del objet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terminación, criterio fiscal y responsabilidad profesional: ahí hay nombre y cédul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Qué aprender, en qué orden y con qué protocolo · Tarjetas del objet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iesgo de da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Qué aprender, en qué orden y con qué protocolo · Tarjetas del objet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formación patrimonial de terceros en herramientas públicas: contrato, anonimización y registr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Qué aprender, en qué orden y con qué protocolo · Tarjetas del objet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Fiscalización con model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Qué aprender, en qué orden y con qué protocolo · Tarjetas del objet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ruces masivos y priorización de riesgo: la evidencia se necesita ordenada, no abundant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Qué aprender, en qué orden y con qué protocolo · Tarjetas del objet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recio defendibl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Qué aprender, en qué orden y con qué protocolo · Tarjetas del objet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cobra cumplimiento, criterio y decisión; no teclas ni horas de captur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Qué aprender, en qué orden y con qué protocolo · Tarjetas del objet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rotocolo de cuatr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Qué aprender, en qué orden y con qué protocolo · Tarjetas del objet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undamento, cálculo visible, contraste con segunda versión y revisión humana con nombr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Qué aprender, en qué orden y con qué protocolo · Memoria del obje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1]]></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tura de comprob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lega: el error se ve al re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laración men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delega: hay firma y respons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at públ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legal con datos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orde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 defensa que un buen expediente de pap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Qué aprender, en qué orden y con qué protocolo · Memoria del objet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tecnologia.lumbre.lat/object/ct-01"/>
              </a:rPr>
              <a:t><![CDATA[Abrir el juego en el O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obje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ete palabras del oficio contable automatizado, en horizontal y en mayúsculas, sin acentos.]]></a:t>
            </a:r>
          </a:p>
        </p:txBody>
      </p:sp>
      <p:sp>
        <p:nvSpPr>
          <p:cNvPr id="8" name="" descr=""/>
          <p:cNvSpPr/>
          <p:nvPr/>
        </p:nvSpPr>
        <p:spPr>
          <a:xfrm>
            <a:off x="514350" y="1905000"/>
            <a:ext cx="8115300" cy="225742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981200"/>
            <a:ext cx="7886700" cy="2105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CONTADORQZXK]]></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NOMINAQZXKLP]]></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POLIZAQZXKLM]]></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FACTURAQZKLM]]></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AUDITAQZXKLM]]></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SALDOQZXKLM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CONCILIAQZKM]]></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QZKLMPQRSTU]]></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obje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labras: CONTADOR · NOMINA · POLIZA · FACTURA · AUDITA · SALDO · CONCILIA]]></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l tablero interactivo se juega en el O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6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Qué aprender, en qué orden y con qué protocol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as tres tareas que más horas te llevan este mes y marca al lado: error visible o error invisible, barato o caro. Después decide cuál automatizas primero y cuál defendrás con tu firma el resto de tu carrera.]]></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inventario honesto de una quincena vale más que cualquier promesa de proveedor.]]></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Qué aprender, en qué orden y con qué protoco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1]]></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compites contra la máquina: compites contra el contador que ya la usa con protocolo y le cobra al cliente lo que la máquina le ahorró.]]></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Cierre del objeto 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1]]></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324100"/>
                <a:gridCol w="5791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eg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resas y cumplimiento Méx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dores e IA (2026-20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 del contador aum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ambia en el despa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rea de cono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duría · automatización del trabajo cont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automatiza de tu trabajo contable y qué va a seguir firmando un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1]]></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324100"/>
                <a:gridCol w="5791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o en l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de 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i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estudio con video, diagrama propio y reactivos con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rrequi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fil de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dor público, auxiliar contable, responsable de nómina o dueño de despa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1"/>
              </a:rPr>
              <a:t><![CDATA[Contadores e IA: qué se automatiza en cinco a ocho años y qué seguirá firmando un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1]]></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324100"/>
                <a:gridCol w="5791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adwise Consult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2026-10-25T01:25:58Z</dcterms:created>
  <dcterms:modified xsi:type="dcterms:W3CDTF">2026-10-25T01:25:58Z</dcterms:modified>
  <dc:title>Contadores e IA: qué se automatiza en cinco a ocho años y qué seguirá firmando una persona</dc:title>
  <dc:description>Presentación editable del OA «Contadores e IA: qué se automatiza en cinco a ocho años y qué seguirá firmando una persona». Enlace: https://tecnologia.lumbre.lat/object/ct-01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