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uFJpeOwXOz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aviso de privacidad y el contrato de encargo cubran ese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dición no es el cuidado individual sino el documento: si el tratamiento no está previsto en el encargo, cada uso correcto sigue siendo una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rato de encargo de tratamiento co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orrar el mensaje después no es una medida de seguridad: el borrado posterior no prueba dónde quedó el material, quién lo descargó ni qué aprendió un modelo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borrado posterior no prueba dónde quedó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capas que hay que resolver antes de pegar el libro»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capas que hay que resolver antes de pegar el libr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define qué necesita ver la herramienta → Se recortan campos y se seudonimiza → Se revisa que el aviso cubra el tratamiento → Se firma el encargo con el proveedor → Se usa la herramienta en un cliente piloto → Se registra quién subió qué y con autorización de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la minimización va primero porque reduce todo lo demás, y el registro va al final porque documenta una decisión ya to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ién subió qué y con autorización de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pU35EHU8jK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ase legal y aviso → Decir qué se trata y para qué antes de tra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nimización → Que viajen menos campos, no que viajen encrip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ato de encargo → Plazo, prohibición de entrenar y aviso de br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Nombre, fecha y autorización de cad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bre, fecha y autorización de cad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DCuKfmcJha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número generado con buen texto ya está verificado: la seguridad del redactado es evidencia de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justamente al revés: el estilo firme no correlaciona con la exactitud, y por eso el protocolo exige cálculo visible y contraste, no lectura convinc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guridad del redactado es evidencia de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76 póliza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ta es simple y la conclusión no lo es: cuando la máquina produce el doble de volumen, la muestra de revisión se vuelve una política del despacho y no un descuid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despacho que revisa a fondo 24 deja 576 pólizas sin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co: guardo el resultado, no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respuesta es la más frecuente y la más cara. La trazabilidad se paga en minutos cuando se escribe y en meses cuando hay que rehacerla bajo requer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razabilidad es barata mientras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erificar el fundamento, reconstruir el cálculo y contrastarlo con una segunda ví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ducibilidad no es una opinión estadística: tiene fundamento normativo y consecuencia patrimonial. Las tres verificaciones son lo que permite sostener el criterio ante un requer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ificar el fundamento, reconstruir el cálculo y contrastarlo con una segunda ví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ismo error según quién lo encuentre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ismo error según quién lo encuentre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Zq3gaprC3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xtraer y clasificar comprobantes recurrentes → Se puede delegar a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ciliar movimientos bancarios de rutina → Se puede delegar a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oponer el borrador de un oficio de respuesta → Se puede delegar a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cidir la deducibilidad de un gasto dudoso → Exige criterio humano co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egir el régimen y la estrategia del ejercicio → Exige criterio humano co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irmar y enviar la declaración → No se delega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utorizar la salida de datos de un cliente → No se delega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utorizar la salida de datos de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uso se naturalice sin registro de qué se cedió ni para qué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atrón que se repite: la ventaja del producto consiste en usar el material acumulado, así que nadie lo trata como una decisión y dos años después no existe documento que diga qué se ce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l oficio para esta década en el despacho: ningún dato de cliente sale sin base legal y sin minimizar, ningún número entra al expediente sin verificación, y ninguna firma se apoya en una caja negra que nadie supo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Predicc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8-QUu4oP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la bitácora de un trabajo asist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gistra la herramienta y su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burocracia: dentro de un año nadie va a recordar qué modelo producía esos borr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la bitácora de un trabajo asist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qué dato se usó y qué se recor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ista de campos que viajaron es la prueba de la minim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la bitácora de un trabajo asist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Guarda la pregunta, no solo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unciado define qué respondió la máquina; sin él, la respuesta es un texto 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la bitácora de un trabajo asist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construye 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cribe la operación con sus fuentes. Si no se puede reconstruir, no se pue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la bitácora de un trabajo asist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trasta con una segund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herramienta, otra persona o el cálculo propio. Anota si coincidieron y dónd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la bitácora de un trabajo asist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nombr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revisó y qué decidió rechazar. Ese renglón es la parte que protege al co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ct-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nimización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las cuatro capas, cada uso cuidadoso sigue siendo una exposición: la protección viene del documento, no del esmero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s de pegar el libro contable de un cliente en una herramienta hacen falta cuatro capas resueltas: base legal con aviso de privacidad que cubra el tratamiento, minimización del dato que efectivamente se va a usar, contrato de encargo de tratamiento con el proveedor, y registro de quién subió qué y con autorización de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xplicar qué se usa, con qué base legal, qué datos viajan recortados y quién revis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defendible es la que coincide con lo que el despacho puede documentar. Si no puede decirlo, todavía no está listo para usarlo con es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é datos viajan recortados y quién revis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ct-0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eventa días para cerrar el riesgo»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cuatro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se legal y aviso, minimización, contrato de encargo, registro co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inim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egunta es qué necesita ver la herramienta, no qué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iesgo del texto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ena igual de seguro bien calculado que mal calc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rotocolo de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undamento citado, cálculo visible, segunda vía y revisor co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uestr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600 pólizas, 24 revisadas: 576 sin mirar. La muestra es un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rramienta, dato recortado, pregunta, cálculo, contraste, nombr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El protocolo mínimo del despacho · Memoria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El protocolo mínimo del despacho · Memoria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objeto»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ct-0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última vez que subiste información de un cliente a una herramienta. Registra qué campos viajaron, quién los autorizó y dónde quedó el rastro. Si no puedes responder la tercera pregunta, tienes el diagnóstic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834" r:id="rId1"/>
    <p:sldLayoutId id="2481907835" r:id="rId2"/>
    <p:sldLayoutId id="2481907836" r:id="rId3"/>
    <p:sldLayoutId id="24819078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afd8f42bcfda02099918c602412e950ae1c78da67f00c961.jpg"/>
  <Relationship Id="rId3" Type="http://schemas.openxmlformats.org/officeDocument/2006/relationships/hyperlink" Target="https://tecnologia.lumbre.lat/object/ct-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afd8f42bcfda02099918c602412e950ae1c78da67f00c962.jpg"/>
  <Relationship Id="rId3" Type="http://schemas.openxmlformats.org/officeDocument/2006/relationships/hyperlink" Target="https://tecnologia.lumbre.lat/object/ct-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hyperlink" Target="https://tecnologia.lumbre.lat/object/ct-02" TargetMode="External"/>
  <Relationship Id="rId4" Type="http://schemas.openxmlformats.org/officeDocument/2006/relationships/hyperlink" Target="https://tecnologia.lumbre.lat/object/ct-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uFJpeOwXOzc5.jpg"/>
  <Relationship Id="rId3" Type="http://schemas.openxmlformats.org/officeDocument/2006/relationships/hyperlink" Target="https://tecnologia.lumbre.lat/object/ct-02" TargetMode="External"/>
  <Relationship Id="rId4" Type="http://schemas.openxmlformats.org/officeDocument/2006/relationships/hyperlink" Target="https://www.youtube.com/watch?v=uFJpeOwXOzc" TargetMode="External"/>
  <Relationship Id="rId5" Type="http://schemas.openxmlformats.org/officeDocument/2006/relationships/hyperlink" Target="https://www.youtube.com/watch?v=uFJpeOwXOzc" TargetMode="External"/>
  <Relationship Id="rId6"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hyperlink" Target="https://tecnologia.lumbre.lat/object/ct-02" TargetMode="External"/>
  <Relationship Id="rId4" Type="http://schemas.openxmlformats.org/officeDocument/2006/relationships/hyperlink" Target="https://tecnologia.lumbre.lat/object/ct-02"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pU35EHU8jK06.jpg"/>
  <Relationship Id="rId3" Type="http://schemas.openxmlformats.org/officeDocument/2006/relationships/hyperlink" Target="https://tecnologia.lumbre.lat/object/ct-02" TargetMode="External"/>
  <Relationship Id="rId4" Type="http://schemas.openxmlformats.org/officeDocument/2006/relationships/hyperlink" Target="https://www.youtube.com/watch?v=pU35EHU8jK0" TargetMode="External"/>
  <Relationship Id="rId5" Type="http://schemas.openxmlformats.org/officeDocument/2006/relationships/hyperlink" Target="https://www.youtube.com/watch?v=pU35EHU8jK0" TargetMode="External"/>
  <Relationship Id="rId6"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hyperlink" Target="https://tecnologia.lumbre.lat/object/ct-02" TargetMode="External"/>
  <Relationship Id="rId4" Type="http://schemas.openxmlformats.org/officeDocument/2006/relationships/hyperlink" Target="https://tecnologia.lumbre.lat/object/ct-02"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DCuKfmcJhag7.jpg"/>
  <Relationship Id="rId3" Type="http://schemas.openxmlformats.org/officeDocument/2006/relationships/hyperlink" Target="https://tecnologia.lumbre.lat/object/ct-02" TargetMode="External"/>
  <Relationship Id="rId4" Type="http://schemas.openxmlformats.org/officeDocument/2006/relationships/hyperlink" Target="https://www.youtube.com/watch?v=DCuKfmcJhag" TargetMode="External"/>
  <Relationship Id="rId5" Type="http://schemas.openxmlformats.org/officeDocument/2006/relationships/hyperlink" Target="https://www.youtube.com/watch?v=DCuKfmcJhag" TargetMode="External"/>
  <Relationship Id="rId6"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hyperlink" Target="https://tecnologia.lumbre.lat/object/ct-02" TargetMode="External"/>
  <Relationship Id="rId4" Type="http://schemas.openxmlformats.org/officeDocument/2006/relationships/hyperlink" Target="https://tecnologia.lumbre.lat/object/ct-02"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Zq3gaprC3Ds10.jpg"/>
  <Relationship Id="rId3" Type="http://schemas.openxmlformats.org/officeDocument/2006/relationships/hyperlink" Target="https://tecnologia.lumbre.lat/object/ct-02" TargetMode="External"/>
  <Relationship Id="rId4" Type="http://schemas.openxmlformats.org/officeDocument/2006/relationships/hyperlink" Target="https://www.youtube.com/watch?v=Zq3gaprC3Ds" TargetMode="External"/>
  <Relationship Id="rId5" Type="http://schemas.openxmlformats.org/officeDocument/2006/relationships/hyperlink" Target="https://www.youtube.com/watch?v=Zq3gaprC3Ds" TargetMode="External"/>
  <Relationship Id="rId6"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8-QUu4oPbIo11.jpg"/>
  <Relationship Id="rId3" Type="http://schemas.openxmlformats.org/officeDocument/2006/relationships/hyperlink" Target="https://tecnologia.lumbre.lat/object/ct-02" TargetMode="External"/>
  <Relationship Id="rId4" Type="http://schemas.openxmlformats.org/officeDocument/2006/relationships/hyperlink" Target="https://www.youtube.com/watch?v=8-QUu4oPbIo" TargetMode="External"/>
  <Relationship Id="rId5" Type="http://schemas.openxmlformats.org/officeDocument/2006/relationships/hyperlink" Target="https://www.youtube.com/watch?v=8-QUu4oPbIo" TargetMode="External"/>
  <Relationship Id="rId6"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hyperlink" Target="https://tecnologia.lumbre.lat/object/ct-02" TargetMode="External"/>
  <Relationship Id="rId4"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2" TargetMode="External"/>
  <Relationship Id="rId3"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ad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s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errami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2"/>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nstrui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2"/>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cómo sale la información de un cliente del despacho, aplicar las cuatro capas de protección antes de usar una herramienta, verificar números generados con un protocolo de cuatro pasos, anticipar la fiscalización con modelos y documentar el trabajo asistido en una bitácora defendi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2 de 4, etapa Usarla sin riesgo profesional. El viaje del libro contable hacia una herramienta de tercero en seis eslabones, las cuatro capas que hay que resolver antes de subir datos de un cliente (base legal y aviso, minimización, contrato de encargo y registro), el riesgo del número que suena firme pero está mal, la defensa ante una fiscalización que cruza con modelos, y una bitácora de seis pasos para auditar lo automático. Cinco videos y cuatro diagramas prop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9]]></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contadores-e-ia · etapa:usarla-sin-riesgo · tema:proteccion-de-datos · nivel:intermedio · orden:2 · contrato-de-encargo · trazabilidad-con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sar la IA en el despacho sin riesgo profesional: datos del cliente, fundamento y evidencia defendible]]></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rata de la parte del trabajo con inteligencia artificial que no se ve en las demostraciones: qué pasa con la información patrimonial y fiscal de tus clientes cuando alguien la pega en un chat, qué hay que resolver antes de esa acción, por qué un número generado puede ser caro aunque suene bien, y cómo se documenta un trabajo asistido para que se pueda defender ante la autoridad, ante el cliente y ante el propio despach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usar inteligencia artificial en un despacho no está en la herramienta: está en que el contador entrega un trabajo cuyo origen no sabe explicar, construido sobre datos ajenos que nadie autorizó a mover. Las dos cosas son responsabilidad profesional, y ninguna de las dos se transfiere al proveedor del softw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9]]></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Contadores e IA (2026-2034) · Ruta: Ruta del contador aumentado · Etapa: Usarla sin riesgo profesional · Tema 2 de 4 · Dificultad: intermedia · Duración sugerida: dos horas y media con videos, cuatro diagramas propios y reactivos con evidencia · Edad referencial: desde 18 años · Prerrequisito: el objeto 1: aquí se asume que ya separaste qué se automatiza y qué se firma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ale el dato de un cliente sin que nadie lo autori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ga de información casi nunca es un ataque informático: es un auxiliar con prisa que copia el expediente de un cliente para terminar el cierre desde su casa, y que luego pega la nómina en un chat para que le ordenen las pólizas. Nadie firmó nada, nadie avisó a nadie, y el material salió del despacho en un lunes cualquie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ale el dato de un cliente sin que nadie lo autori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o de los seis pasos parece una violación de datos: juntos son la forma en que el secreto profesional se evapora sin que alguien lo autorice.]]></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2-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ale el dato de un cliente sin que nadie lo autori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leer el recorrido completo antes de discutir de herramientas, porque casi todas las decisiones de compra que se toman en un despacho se toman sobre la primera mitad del viaje y el daño ocurre en la segun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ale el dato de un cliente sin que nadie lo autori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aje de un libro contable hacia una herramienta de tercero, eslabón por eslab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14525"/>
                <a:gridCol w="3124200"/>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lab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i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o detien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pia del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óminas, CFDI, estados de cuenta, identificaciones ofi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es una copia en una USB o en un corre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gado en un ch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cliente, sueldos, cuentas, provee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no hay contrato ni registro de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ción en la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terial completo, con metadatos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érminos del servicio, que casi nadie del despacho ley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914525"/>
                <a:gridCol w="3124200"/>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lab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i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o detien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amiento del mod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ones del cliente y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asilla de configuración marcada por defaul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ortación o fil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ya estaba acumulado de todos los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gistro de accesos que normalmente no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aviso a la autoridad y pérdida de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ro, que no cubre decisiones tomadas a la lig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ale el dato de un cliente sin que nadie lo autori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s Your Client Data Safe in AI Tools? How to Control AI Data Privacy]]></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á las tres preguntas que el video recomienda hacerle a cualquier proveedor antes de subir material de clientes; van directo a tu checklist de compra.]]></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Cómo sale el dato de un cliente sin que nadie lo autoric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pacho de tamaño mediano quiere empezar a usar un asistente de escritura para oficios y cartas al cliente. ¿Cuál es la condición mínima aceptable para hacerl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uxiliar borre el texto después de usarl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aviso de privacidad y el contrato de encargo cubran ese tratamient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herramienta sea gratuita y no pida tarjet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ingún oficio contenga cifras del cl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ale el dato de un cliente sin que nadie lo autori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orrar el mensaje después no es una medida de seguridad: el borrado posterior no prueba dónde quedó el material, quién lo descargó ni qué aprendió un modelo con é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Cómo sale el dato de un cliente sin que nadie lo autoric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uxiliar borra la conversación después de pegar el expediente, la información ya no está en riesg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pas que hay que resolver antes de pegar el lib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egar el libro contable de un cliente en una herramienta hacen falta cuatro capas resueltas: base legal con aviso de privacidad que cubra el tratamiento, minimización del dato que efectivamente se va a usar, contrato de encargo de tratamiento con el proveedor, y registro de quién subió qué y con autorización de quié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pas que hay que resolver antes de pegar el lib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correcta antes de usar la herramienta no es qué puede hacer, sino qué necesita ver: para clasificar un gasto recurrente no hace falta el nombre del proveedor ni la cuenta bancaria del cliente, y todo campo que viaja sin utilidad es exposición pura sin benefi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pas que hay que resolver antes de pegar el li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pa es la que casi nadie tiene: se usa software de terceros sobre material ajeno sin ningun documento que lo respalde.]]></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2-cap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pas que hay que resolver antes de pegar el lib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 privacidad no es un trámite decorado en la pared: es el documento que dice qué datos trata el despacho, con qué finalidad y bajo qué encargo. Si la finalidad nueva es procesar la información con un modelo de tercero, alguien tiene que haberla escrito antes, no justificarla después.]]></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to con el proveedor decide si dentro de nueve meses el despacho podrá explicar dónde estuvo el dato de su cliente; sin ese documento, la respuesta ante un requerimiento es una suposición con logotip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pas que hay que resolver antes de pegar el lib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ace cada capa: la base legal dice qué se trata y para qué; la minimización hace que viajen menos campos; el contrato fija plazos, prohibiciones y aviso de brecha; y el registro deja nombre, fecha y autorización de cada movimi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Las cuatro capas que hay que resolver antes de pegar el lib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 que ocurre en un despacho que decide usar una herramienta nueva con datos de clientes, desde la primera pregunta hasta el registro fin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recortan campos y se seudonimiza]]></a:t>
            </a:r>
          </a:p>
        </p:txBody>
      </p:sp>
      <p:sp>
        <p:nvSpPr>
          <p:cNvPr id="10" name=""/>
          <p:cNvSpPr txBox="1"/>
          <p:nvPr/>
        </p:nvSpPr>
        <p:spPr>
          <a:xfrm>
            <a:off x="628650" y="3009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revisa que el aviso cubra el tratamiento]]></a:t>
            </a:r>
          </a:p>
        </p:txBody>
      </p:sp>
      <p:sp>
        <p:nvSpPr>
          <p:cNvPr id="11" name=""/>
          <p:cNvSpPr txBox="1"/>
          <p:nvPr/>
        </p:nvSpPr>
        <p:spPr>
          <a:xfrm>
            <a:off x="628650" y="3371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firma el encargo con el proveedor]]></a:t>
            </a:r>
          </a:p>
        </p:txBody>
      </p:sp>
      <p:sp>
        <p:nvSpPr>
          <p:cNvPr id="12" name=""/>
          <p:cNvSpPr txBox="1"/>
          <p:nvPr/>
        </p:nvSpPr>
        <p:spPr>
          <a:xfrm>
            <a:off x="628650" y="3733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usa la herramienta en un cliente piloto]]></a:t>
            </a:r>
          </a:p>
        </p:txBody>
      </p:sp>
      <p:sp>
        <p:nvSpPr>
          <p:cNvPr id="13" name=""/>
          <p:cNvSpPr txBox="1"/>
          <p:nvPr/>
        </p:nvSpPr>
        <p:spPr>
          <a:xfrm>
            <a:off x="628650" y="4095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registra quién subió qué y con autorización de quié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e define qué necesita ver la herrami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pas que hay que resolver antes de pegar el li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Taller práctico para la elaboración de un aviso de privacidad]]></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cómo redactan la finalidad: de ahí sale el lenguaje con el que después vas a poder decir que procesar la contabilidad de un cliente con un modelo de tercero estaba previsto y no improvisado.]]></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Las cuatro capas que hay que resolver antes de pegar el lib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capa de protección con lo que resuelve en la práctica del despach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se legal y avis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inimiza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ato de encarg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viajen menos campos, no que viajen encriptad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lazo, prohibición de entrenar y aviso de brech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e, fecha y autorización de cada movimien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 qué se trata y para qué antes de trata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el número suena bien y está m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un número generado no es que sea falso: es que suene igual de firme cuando está bien calculado que cuando está mal, y que quien lo revisa se canse mucho antes de cansarse quien lo produj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ficio mal fundamentado y un cálculo mal hecho se parecen mucho en la pantalla: los dos llegan redactados, seguros y bien puntuados. La diferencia aparece cuando alguien pregunta, y ahí ya no se puede improvisar. La trampa del que revisa es creer que la seguridad del redactado es evidencia de correc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el número suena bien y está m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entre las cuatro no se nota el día que se entrega el trabajo: se nota el día que alguien pregunt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2-matriz.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el número suena bien y está m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ocolo de cuatro pasos para cualquier salida de la máquina aplicada a contabilidad: que cite el fundamento legal, que muestre el cálculo completo, que se contraste con una segunda vía distinta y que lo revise una persona con nombre y con cédu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el número suena bien y está m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Factura Eléctrica de ChatGPT: Lo Que OpenAI No Quiere Que Calcules]]></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video es un ejercicio de desconfianza productiva: mira cómo verifican un cálculo que la máquina presenta con absoluta seguridad. Ese gesto es exactamente lo que el protocolo llama segunda vía.]]></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uando el número suena bien y está m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afirmaciones sobre el trabajo contable asistido es incorrecta. ¿Cuá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inimización reduce los campos que viajan sin utilidad y acota el daño posibl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número generado con buen texto ya está verificado: la seguridad del redactado es evidencia de correc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ntrato de encargo debe fijar plazo de conservación y aviso de brecha, entre otros pun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rastar con una segunda vía distinta detecta el error que el texto bien dicho escon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el número suena bien y está m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imensionar el problema de la revisión, sirve hacer la cuenta una vez y no olvidarla nunca más: en un cierre de 600 pólizas mensuales, un despacho que revisa a fondo 24 deja 576 pólizas sin mirar. La muestra no es un trámite: es el lugar donde el despacho decide cuánto error está dispuesto a firm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uando el número suena bien y está m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el volumen del ejemplo anterior: un cierre de 600 pólizas al mes en el que se revisan a fondo 24, ¿cuántas pólizas quedan sin mirar? (entero, sin coma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ólizas):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uando el número suena bien y está m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an seguro estás de poder reconstruir, dentro de seis meses, el fundamento de tres cifras que entregaste el mes pas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talmente: todo está en el expediente con fuente y cálcul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stante, pero dependería de acordarme de cuál herramienta usé]]></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co: guardo el resultado, no el proces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intentaría reconstruir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el número suena bien y está m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rase que conviene aprender a detectar en la propia cabeza, porque aparece justo antes del error: la máquina ya lo hizo bien otras veces, así que esta también; falta verificar el fundamento, reconstruir el cálculo y contrastarlo con una segunda vía distinta, que es lo único que convierte esa confianza en trabajo entreg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uando el número suena bien y está m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herramienta propone una clasificación de gasto y sugiere que un complemento es deducible. ¿Cuál es la conducta profesional más sólid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la si el resto de las clasificaciones salió bien la semana pasada]]></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monto, no la clasificación]]></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erificar el fundamento, reconstruir el cálculo y contrastarlo con una segunda vía distin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al cliente si le parece bi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iscalización con modelos: la defensa se escribe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autoridad cruza facturas, nómina y declaraciones con modelos, la diferencia ya no la encuentra un revisador aburrido un martes: la encuentra un sistema que revisa a todos cada mes. En ese entorno la evidencia ordenada vale más que el volumen de papel, y el despacho que no puede reconstruir un cálculo llega tarde a la convers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iscalización con modelos: la defensa se escribe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de riesgo no es la dificultad de la tarea: es si el error se ve antes de que lo vea la autoridad y si se puede deshacer.]]></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2-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iscalización con modelos: la defensa se escribe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cierre de 600 pólizas mensuales, un despacho que revisa a fondo 24 deja 576 pólizas sin mirar. La muestra no es un trámite: es el lugar donde el despacho decide cuánto error está dispuesto a firm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error según quién lo encuentre y cuán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9]]></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181225"/>
                <a:gridCol w="2324100"/>
                <a:gridCol w="3609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asist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si se corrig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si lo detecta la aut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ción de un gasto recur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os de reclasificación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menor, sin consecuencia patrimonial se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ducibilidad mal ap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mentar y reponer el fund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édito fiscal, actualizaciones y posible d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VA retenido mal afec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cción en la declaración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s que crecen mes a mes hasta la deter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error según quién lo encuentre y cuán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9]]></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181225"/>
                <a:gridCol w="2324100"/>
                <a:gridCol w="3609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asist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si se corrig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si lo detecta la aut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ómina mal determi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sición ante el trabajador y el IMS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s de contribuciones con multa y derechos de terc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generado sin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hora de recál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rminación con base en tu firma y sin defensa reconstru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cliente ex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interno y corrección de pol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umplimiento de la ley de datos personales y pérdida de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iscalización con modelos: la defensa se escribe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nteligencia artificial ante la fiscalización del SAT]]></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jate en el orden en que describen los cruces: primero volumen, luego anomalía, después requerimiento. Tu expediente tiene que poder contestar en ese mismo orden.]]></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Fiscalización con modelos: la defensa se escribe an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siete tareas del cierre según quién debe responder por ella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delegar a la máqui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ige criterio humano con firm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delega nun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xtraer y clasificar comprobantes recurrent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ciliar movimientos bancarios de ruti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poner el borrador de un oficio de respues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dir la deducibilidad de un gasto dudo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egir el régimen y la estrategia del ejercic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rmar y enviar la declarac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utorizar la salida de datos de un client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iscalización con modelos: la defensa se escribe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riterio útil para ordenar la clasificación anterior: se puede delegar lo que tiene regla escrita y error visible, exige criterio lo que tiene consecuencia patrimonial, y no se delega nunca lo que implica responsabilidad profesional; por eso autorizar la salida de datos de un cliente no es una tarea administrativ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Fiscalización con modelos: la defensa se escribe ante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pacho adopta asistentes de escritura y clasificación automática sin cambiar su política de datos. Antes de leer el desenlace más frecuente, ¿qué esperas que pase en los dos años siguient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veedor corrija el problema cuando el despacho lo mencione]]></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uso se naturalice sin registro de qué se cedió ni para qué alcan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autoridad publique una lista de herramientas permitidas]]></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os clientes exijan por contrato el uso de 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uditoría y evidencia del trabajo asis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uditor que usa la máquina no audita más rápido: audita otras cosas, porque el rastro de lo automático hay que saber pedirlo, hay que saber leerlo y hay que decidir qué parte del muestreo ya no tiene sentido hacer a man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diente defendible no es el más gordo: es el que permite reconstruir quién calculó, con qué fuente, qué se verificó y qué se rechazó con su motivo, porque la trazabilidad es barata mientras se escribe y carísima cuando ya había que tener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uditoría y evidencia del trabajo asis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l rol del auditor a través de la Inteligencia Artificial (T02E04)]]></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cómo reformulan el trabajo de auditoría cuando la máquina hace el conteo: el valor se mueve a diseñar la prueba y a interpretar la excepción. Anota qué prueba de las que haces hoy perdería sentido.]]></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uditoría y evidencia del trabajo asistido · Cómo armar la bitácora de un trabajo asistid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herramienta y su ver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burocracia: dentro de un año nadie va a recordar qué modelo producía esos borrador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uditoría y evidencia del trabajo asistido · Cómo armar la bitácora de un trabajo asistid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qué dato se usó y qué se recortó]]></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campos que viajaron es la prueba de la minimiz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uditoría y evidencia del trabajo asistido · Cómo armar la bitácora de un trabajo asistid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a pregunta, no solo la respues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unciado define qué respondió la máquina; sin él, la respuesta es un texto suel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uditoría y evidencia del trabajo asistido · Cómo armar la bitácora de un trabajo asistid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nstruye el cálcul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cribe la operación con sus fuentes. Si no se puede reconstruir, no se puede firm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uditoría y evidencia del trabajo asistido · Cómo armar la bitácora de un trabajo asistid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rasta con una segunda v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herramienta, otra persona o el cálculo propio. Anota si coincidieron y dónde n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uditoría y evidencia del trabajo asistido · Cómo armar la bitácora de un trabajo asistid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nombre y fech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revisó y qué decidió rechazar. Ese renglón es la parte que protege al contad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la herramienta se equivoca, el responsable es el proveedor del software.» Defiende o refuta esta afirmación usando la distinción entre operación y responsabilidad.]]></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cio del despacho sostiene que contratar una plataforma con garantía traslada el riesgo al proveedor. Responde sin negar que el contrato sirve y sin aceptar que la firma se comparte.]]></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trato sirve para el incumplimiento del servicio, no para la consecuencia fiscal de un criterio mal aplic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utoridad notifica a quien firmó la declaración, no a la herramienta que sugirió el número.]]></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itácora convierte un error en hecho aislado y la ausencia de bitácora lo convierte en patrón.]]></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uditoría y evidencia del trabajo asistid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uatro capas previas al uso son base legal con aviso de privacidad, ___ del dato, contrato de encargo de tratamiento y ___ de quién subió qué.]]></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uditoría y evidencia del trabajo asis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liente pregunta, la respuesta útil no es una confesión ni una negación: es un procedimiento que se pueda probar, con su base legal, qué datos viajan recortados y quién revisa el resultado antes de que salga del despach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uditoría y evidencia del trabajo asisti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si el despacho usa inteligencia artificial. ¿Cuál respuesta es profesionalmente defendi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r que no, para no abrir el tem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 que sí, pero solo para redactar]]></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 qué se usa, con qué base legal, qué datos viajan recortados y quién revisa el result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mitir al cliente a los términos del proveedo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9]]></a:t>
            </a:r>
          </a:p>
        </p:txBody>
      </p:sp>
      <p:sp>
        <p:nvSpPr>
          <p:cNvPr id="7" name="" descr=""/>
          <p:cNvSpPr/>
          <p:nvPr/>
        </p:nvSpPr>
        <p:spPr>
          <a:xfrm>
            <a:off x="514350" y="2533650"/>
            <a:ext cx="8115300" cy="1809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l oficio para esta década en el despacho: ningún dato de cliente sale sin base legal y sin minimizar, ningún número entra al expediente sin verificación, y ninguna firma se apoya en una caja negra que nadie supo explicar.]]></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líneas para pegar en la pared]]></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ningún dato de cliente sale sin base legal y sin minimizar. Dos: ningún número entra al expediente sin verificación. Tres: toda salida de la máquina se registra con herramienta, pregunta y revisor. Cuatro: lo que no se puede reconstruir no se firm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eventa días para cerrar el ries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ía 1-10 · Inventario]]></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erramientas ya se usan en el despacho, con qué datos y desde qué cuentas.]]></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ía 11-30 · Política escrita]]></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qué se puede subir, qué nunca, quién autoriza y cómo se registra.]]></a:t>
            </a:r>
          </a:p>
        </p:txBody>
      </p:sp>
      <p:sp>
        <p:nvSpPr>
          <p:cNvPr id="11" name=""/>
          <p:cNvSpPr txBox="1"/>
          <p:nvPr/>
        </p:nvSpPr>
        <p:spPr>
          <a:xfrm>
            <a:off x="514350" y="34385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ía 31-60 · Contratos y aviso]]></a:t>
            </a:r>
          </a:p>
        </p:txBody>
      </p:sp>
      <p:sp>
        <p:nvSpPr>
          <p:cNvPr id="12" name=""/>
          <p:cNvSpPr txBox="1"/>
          <p:nvPr/>
        </p:nvSpPr>
        <p:spPr>
          <a:xfrm>
            <a:off x="514350" y="3800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argo de tratamiento con el proveedor y finalidad actualizada en el avi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eventa días para cerrar el ries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ía 61-90 · Piloto con bitácora]]></a:t>
            </a:r>
          </a:p>
        </p:txBody>
      </p:sp>
      <p:sp>
        <p:nvSpPr>
          <p:cNvPr id="8" name=""/>
          <p:cNvSpPr txBox="1"/>
          <p:nvPr/>
        </p:nvSpPr>
        <p:spPr>
          <a:xfrm>
            <a:off x="514350" y="1590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liente, una herramienta, veinte registros de revisión revisab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Tarjetas del objet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cuatro cap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rotocolo mínimo del despacho · Tarjetas del objet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se legal y aviso, minimización, contrato de encargo, registro con autoriz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Tarjetas del objet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inimiz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rotocolo mínimo del despacho · Tarjetas del objet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gunta es qué necesita ver la herramienta, no qué puede hac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Tarjetas del objet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iesgo del texto firm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rotocolo mínimo del despacho · Tarjetas del objet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ena igual de seguro bien calculado que mal calculad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Tarjetas del objet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rotocolo de cuatr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rotocolo mínimo del despacho · Tarjetas del objet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undamento citado, cálculo visible, segunda vía y revisor con nombr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Tarjetas del objet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uestra de revis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rotocolo mínimo del despacho · Tarjetas del objet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600 pólizas, 24 revisadas: 576 sin mirar. La muestra es una polític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Tarjetas del objet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Bitácor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rotocolo mínimo del despacho · Tarjetas del objet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rramienta, dato recortado, pregunta, cálculo, contraste, nombre y fech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Memoria del obj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9]]></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305175"/>
                <a:gridCol w="4810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gar la nómina en un ch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 de encargo y minim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generado sin cál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vía y revisor con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alidad no p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privacidad actu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erimiento en sei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con herramienta y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 · Memoria del obje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ct-02"/>
              </a:rPr>
              <a:t><![CDATA[Abrir el juego en el O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obje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ete palabras del vocabulario de protección de datos,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VISOQZXKLMNO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ONTRATOQZXKL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EGISTRO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MASCARA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BITACORA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FUNDAMENTOQZX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NCARGO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QZXKLMNOPQRS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obje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AVISO · CONTRATO · REGISTRO · MASCARA · BITACORA · FUNDAMENTO · ENCARG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ntario de herramientas con datos de cl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herramienta / qué datos recibe / quién la usa / qué documento la respald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El protocolo mínimo del despach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última vez que subiste información de un cliente a una herramienta. Registra qué campos viajaron, quién los autorizó y dónde quedó el rastro. Si no puedes responder la tercera pregunta, tienes el diagnóstico complet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incomodidad de este ejercicio es exactamente el costo que se paga después en un requerimiento.]]></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rotocolo mínimo del despa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9]]></a:t>
            </a:r>
          </a:p>
        </p:txBody>
      </p:sp>
      <p:sp>
        <p:nvSpPr>
          <p:cNvPr id="7" name="" descr=""/>
          <p:cNvSpPr/>
          <p:nvPr/>
        </p:nvSpPr>
        <p:spPr>
          <a:xfrm>
            <a:off x="514350" y="123825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fianza que vende un despacho contable no se construye con lo que sabe calcular: se construye con lo que puede explicar de dónde salió cada número y con qué autorización se movió cada dato.]]></a:t>
            </a:r>
          </a:p>
        </p:txBody>
      </p:sp>
      <p:sp>
        <p:nvSpPr>
          <p:cNvPr id="9" name="" descr=""/>
          <p:cNvSpPr/>
          <p:nvPr/>
        </p:nvSpPr>
        <p:spPr>
          <a:xfrm>
            <a:off x="514350" y="26955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6765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Cierre del objeto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1962150"/>
                <a:gridCol w="615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s y cumplimiento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re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contador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la sin riesgo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uría · protección del dato y defensa del trabajo asis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9]]></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1962150"/>
                <a:gridCol w="615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la IA en el despacho sin riesgo profesional: datos del cliente, fundamento y evidencia defend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de 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bjeto 1 (qué se automatiza y qué se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2"/>
              </a:rPr>
              <a:t><![CDATA[Contadores e IA: usar la herramienta sin exponer los datos del cliente ni firmar lo que no puedes rec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89]]></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1962150"/>
                <a:gridCol w="615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fil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r público, auxiliar contable, responsable de nómina o dueño de despa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2026-10-25T01:26:01Z</dcterms:created>
  <dcterms:modified xsi:type="dcterms:W3CDTF">2026-10-25T01:26:01Z</dcterms:modified>
  <dc:title>Contadores e IA: usar la herramienta sin exponer los datos del cliente ni firmar lo que no puedes reconstruir</dc:title>
  <dc:description>Presentación editable del OA «Contadores e IA: usar la herramienta sin exponer los datos del cliente ni firmar lo que no puedes reconstruir». Enlace: https://tecnologia.lumbre.lat/object/ct-02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