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presProps" Target="presProps.xml"/>
  <Relationship Id="rId89" Type="http://schemas.openxmlformats.org/officeDocument/2006/relationships/viewProps" Target="viewProps.xml"/>
  <Relationship Id="rId9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ct-0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48 pesos/hora (tolerancia ±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e número explica por qué casi ningún despacho puede invertir en buen software y en buena gente al mismo tiempo: no es falta de ambición, es una tarifa que no 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ja 48 pesos por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uántas horas reales le cuesta cada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horas por cliente no hay comparación posible: el precio de la competencia no dice nada sobre tu estructura, y el costo propio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despacho que no sabe cuántas horas le cuesta un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Poco: intuyo el total por el tamaño de la plant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a respuesta es la más frecuente y la más cara: el precio se defiende con horas registradas, y sin ellas cualquier comparación con la competencia es ru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 se puede mejorar lo que no se mi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r_r08hYaF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PZw-b24AD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ecio nunca compró el tiempo de digitación: compró que los números estén bien y que alguien responda. Bajarlo por proporción de tiempo es cambiar de producto sin a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bajar el precio en la misma pro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la máquina ahorra tiempo, toca bajar el precio en la misma pro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oporción entre tiempo y precio se rompe justo cuando la máquina entra: si se baja el honorario en la misma proporción que baja el tiempo, el despacho regala el criterio que sigue siendo suyo y compite contra el precio del softwa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bajar el precio en la misma pro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Detective de errores»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da igual: las horas se llenan de trámite y el precio no 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margen no aparece solo: aparece cuando alguien cambia el paquete, sube la reunión y cobra distinto. Lo demás es producir más de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horas se diluyen en tareas administrativas sin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ct-0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nuevo modelo: de la póliza al resultado»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os datos del cliente llegan limpios → La máquina captura y clasifica → El contador revisa por excepción → Alguien determina y firma → El resultado se explica en una reunión → Sobre la misma base se amplía 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imer eslabón es el que casi nadie trabaja y el que decide si los otros cinco sirven: sin dato ordenado, la automatización solo acelera el des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que los datos del cliente lleguen limp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aquete mensual → Qué recibo cada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rifario por póliza → Cuánto cuesta cada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sesoría por hora → Cuánto vale el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onorario por resultado → Cuánto se ganó o se evi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recio deja de sostenerse por el tiempo que se ta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lacion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qzAz4delOm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Bup8ccEAnh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su precio se justifique por el tiempo que tarda una tarea que la máquina hace en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precio que se apoya en la duración de una tarea se cae cuando la tarea deja de tardar; un precio que se apoya en el resultado sobrevive a la herram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igitación sea el cuello de bot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lguien ·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 el paquete solo promete la primera, compite con el software; la tercera es la que justifica la mensu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lguien avise antes d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ct-0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NOVpH8RlR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umplimiento mensual con paquete cerrado → Ingreso recurr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uadre de nómina antes del cruce del IMSS → Ingreso recurr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lerta mensual de deducibilidad y CFDI → Ingreso recurr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gularización de ejercicios anteriores → Ingreso por proy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Implementación de un sistema contable → Ingreso por proy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Modelado de flujo de caja proyectado → Ingreso por proy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apacitación interna del cliente → Difícil de vender como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Corrección de errores sin contrato previo → Difícil de vender como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ánto se repite sin que nadie tenga que volver a vend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Clasificar»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ambiar el reporte por una reunión de treinta minutos con una decisión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porte que nadie abre es un costo; la reunión donde el dueño decide algo es el servicio. Un tablero sin conversación repite el problema con mejor tipograf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reunión de treinta minutos con una decisión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El puesto contable: qué se cierra y qué se abre»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ct-0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ínea de tiempo del OA. Enlace: https://tecnologia.lumbre.lat/object/ct-0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cambia la descripción de puesto»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igitación masiva de pólizas → Nadie contrata: lo hace la máqu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rchivo y organización de comprobantes → Nadie contrata: lo hace la máqu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tención de requerimientos con expediente vivo → Contrata el despacho que compite por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Modelado de datos del cliente → Contrata el despacho que compite por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eterminación con fundamento y firma → Contrata el despacho que compite por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aptura por volumen en temporada alta → Contrata el despacho que compite por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Llamadas para pedir papeles pendientes → Contrata el despacho que compite por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a diferencia es la que decide si se puede pagar un perfil que sepa de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3 · Clasific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nalista de información contable, implementador de sistema financiero o revisor de cumplimiento no tienen plan de estudios todavía: se aprenden haciendo casos, y por eso se pagan bien y se consiguen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uestos nuevos que nadie enseña en la carr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ct-0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is movimientos para cambiar el modelo de cobro en un trimest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Mide horas por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s semanas de registro honesto, sin promedios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3]]></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is movimientos para cambiar el modelo de cobro en un trimest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Separa las tres c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mplimiento, criterio y conversación: cada una se cobra distinto y se vende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is movimientos para cambiar el modelo de cobro en un trimest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diseña el paqu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recibe el cliente cada mes, con nombre y fecha, incluyendo el aviso de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3]]></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is movimientos para cambiar el modelo de cobro en un trimest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Sube la reunión mens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inta minutos con un número, un riesgo y una decisión. Sin eso, el paquete es trá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is movimientos para cambiar el modelo de cobro en un trimest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omunica el cambio con fund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sube «por inflación»: se cambia lo que se cobra, y eso se explica con el servicio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is movimientos para cambiar el modelo de cobro en un trimest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Mide la fuga y el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ántos clientes se van, cuántos suben de nivel y qué quedó del lado del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structor de argumentos. Enlace: https://tecnologia.lumbre.lat/object/ct-0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pa de letras: Sopa de letras del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pa de letras del objeto»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ien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72 en captura, conciliación y pedidos; 6 en la reunión que sostiene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Tarifario por pól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imer modelo en caerse: el precio se sostenía en el tiempo de l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quete de cumpl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úmeros bien, obligaciones a tiempo y aviso antes d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3]]></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slabón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ato limpio: sin él, la automatización solo acelera el des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3]]></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uesto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alista de información contable, implementador, revisor de cumpl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3]]></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ambio de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explica cambiando qué se cobra, no cuánto tarda l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3]]></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Mover el precio sin perder al cliente · Memoria del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3]]></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6. Mover el precio sin perder al cliente · Memoria del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3]]></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loc de notas del OA. Enlace: https://tecnologia.lumbre.lat/object/ct-03]]></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tu cliente más grande y responde tres cosas: cuántas horas le dedican al mes, qué tres frases diría su dueño si describiera el servicio, y qué pasaría con la cuenta si mañana le explicaras que la captura la hace la máquina. La tercera respuesta define tu modelo de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3]]></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ónde vive este objeto dentro de la ruta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3]]></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ónde vive este objeto dentro de la ruta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3]]></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ónde vive este objeto dentro de la ruta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ct-0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832" r:id="rId1"/>
    <p:sldLayoutId id="2481907833" r:id="rId2"/>
    <p:sldLayoutId id="2481907834" r:id="rId3"/>
    <p:sldLayoutId id="248190783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5584187f7b20f76db97d40cfeb528aa92804f26cd12080f1.jpg"/>
  <Relationship Id="rId3" Type="http://schemas.openxmlformats.org/officeDocument/2006/relationships/hyperlink" Target="https://tecnologia.lumbre.lat/object/ct-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5584187f7b20f76db97d40cfeb528aa92804f26cd12080f2.jpg"/>
  <Relationship Id="rId3" Type="http://schemas.openxmlformats.org/officeDocument/2006/relationships/hyperlink" Target="https://tecnologia.lumbre.lat/object/ct-03"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hyperlink" Target="https://tecnologia.lumbre.lat/object/ct-03" TargetMode="External"/>
  <Relationship Id="rId4" Type="http://schemas.openxmlformats.org/officeDocument/2006/relationships/hyperlink" Target="https://tecnologia.lumbre.lat/object/ct-03"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r_r08hYaFos6.jpg"/>
  <Relationship Id="rId3" Type="http://schemas.openxmlformats.org/officeDocument/2006/relationships/hyperlink" Target="https://tecnologia.lumbre.lat/object/ct-03" TargetMode="External"/>
  <Relationship Id="rId4" Type="http://schemas.openxmlformats.org/officeDocument/2006/relationships/hyperlink" Target="https://www.youtube.com/watch?v=r_r08hYaFos" TargetMode="External"/>
  <Relationship Id="rId5" Type="http://schemas.openxmlformats.org/officeDocument/2006/relationships/hyperlink" Target="https://www.youtube.com/watch?v=r_r08hYaFos" TargetMode="External"/>
  <Relationship Id="rId6"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PZw-b24ADaY7.jpg"/>
  <Relationship Id="rId3" Type="http://schemas.openxmlformats.org/officeDocument/2006/relationships/hyperlink" Target="https://tecnologia.lumbre.lat/object/ct-03" TargetMode="External"/>
  <Relationship Id="rId4" Type="http://schemas.openxmlformats.org/officeDocument/2006/relationships/hyperlink" Target="https://www.youtube.com/watch?v=PZw-b24ADaY" TargetMode="External"/>
  <Relationship Id="rId5" Type="http://schemas.openxmlformats.org/officeDocument/2006/relationships/hyperlink" Target="https://www.youtube.com/watch?v=PZw-b24ADaY" TargetMode="External"/>
  <Relationship Id="rId6"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hyperlink" Target="https://tecnologia.lumbre.lat/object/ct-03" TargetMode="External"/>
  <Relationship Id="rId4" Type="http://schemas.openxmlformats.org/officeDocument/2006/relationships/hyperlink" Target="https://tecnologia.lumbre.lat/object/ct-03"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qzAz4delOmM8.jpg"/>
  <Relationship Id="rId3" Type="http://schemas.openxmlformats.org/officeDocument/2006/relationships/hyperlink" Target="https://tecnologia.lumbre.lat/object/ct-03" TargetMode="External"/>
  <Relationship Id="rId4" Type="http://schemas.openxmlformats.org/officeDocument/2006/relationships/hyperlink" Target="https://www.youtube.com/watch?v=qzAz4delOmM" TargetMode="External"/>
  <Relationship Id="rId5" Type="http://schemas.openxmlformats.org/officeDocument/2006/relationships/hyperlink" Target="https://www.youtube.com/watch?v=qzAz4delOmM" TargetMode="External"/>
  <Relationship Id="rId6"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Bup8ccEAnhI9.jpg"/>
  <Relationship Id="rId3" Type="http://schemas.openxmlformats.org/officeDocument/2006/relationships/hyperlink" Target="https://tecnologia.lumbre.lat/object/ct-03" TargetMode="External"/>
  <Relationship Id="rId4" Type="http://schemas.openxmlformats.org/officeDocument/2006/relationships/hyperlink" Target="https://www.youtube.com/watch?v=Bup8ccEAnhI" TargetMode="External"/>
  <Relationship Id="rId5" Type="http://schemas.openxmlformats.org/officeDocument/2006/relationships/hyperlink" Target="https://www.youtube.com/watch?v=Bup8ccEAnhI" TargetMode="External"/>
  <Relationship Id="rId6"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hyperlink" Target="https://tecnologia.lumbre.lat/object/ct-03" TargetMode="External"/>
  <Relationship Id="rId4" Type="http://schemas.openxmlformats.org/officeDocument/2006/relationships/hyperlink" Target="https://tecnologia.lumbre.lat/object/ct-03"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NOVpH8RlRco10.jpg"/>
  <Relationship Id="rId3" Type="http://schemas.openxmlformats.org/officeDocument/2006/relationships/hyperlink" Target="https://tecnologia.lumbre.lat/object/ct-03" TargetMode="External"/>
  <Relationship Id="rId4" Type="http://schemas.openxmlformats.org/officeDocument/2006/relationships/hyperlink" Target="https://www.youtube.com/watch?v=NOVpH8RlRco" TargetMode="External"/>
  <Relationship Id="rId5" Type="http://schemas.openxmlformats.org/officeDocument/2006/relationships/hyperlink" Target="https://www.youtube.com/watch?v=NOVpH8RlRco" TargetMode="External"/>
  <Relationship Id="rId6"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hyperlink" Target="https://tecnologia.lumbre.lat/object/ct-03" TargetMode="External"/>
  <Relationship Id="rId4" Type="http://schemas.openxmlformats.org/officeDocument/2006/relationships/hyperlink" Target="https://tecnologia.lumbre.lat/object/ct-03" TargetMode="External"/>
  <Relationship Id="rId5"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hyperlink" Target="https://tecnologia.lumbre.lat/object/ct-03" TargetMode="External"/>
  <Relationship Id="rId4"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ct-03" TargetMode="External"/>
  <Relationship Id="rId3" Type="http://schemas.openxmlformats.org/officeDocument/2006/relationships/notesSlide" Target="../notesSlides/notesSlide8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800600"/>
          <a:chOff x="514350" y="781050"/>
          <a:chExt cx="82296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ador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ego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spach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ues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tabl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an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áquin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ct-03"/>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800600"/>
          <a:chOff x="514350" y="781050"/>
          <a:chExt cx="82296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ac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ara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ct-03"/>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en qué se van las horas de un despacho, entender por qué el tiempo liberado no se convierte en margen solo, rediseñar el modelo de cobro hacia cumplimiento y decisión, identificar servicios vendibles sobre los mismos datos y reconocer qué puestos se cierran y cuáles aparecen en el trabajo contab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o 3 de 4, etapa El negocio y el puesto. Las cien horas de un cliente mediano y cuántas se cobran, por qué un honorario por póliza digitada se cae con la máquina, los seis eslabones del nuevo modelo del despacho, qué servicios nuevos se pueden vender sobre los datos que ya existen, y cómo cambia la descripción del puesto contable hasta 2034. Incluye el contraste entre competir por precio y competir por decisión. Cinco videos y cuatro diagramas propio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5]]></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urso:contadores-e-ia · etapa:negocio-y-puesto · tema:modelo-de-cobro · nivel:intermedio · orden:3 · servicios-contables · mercado-laboral-contab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negocio del despacho y el puesto contable cuando la máquina hace la parte barata]]></a:t>
            </a:r>
          </a:p>
        </p:txBody>
      </p:sp>
      <p:sp>
        <p:nvSpPr>
          <p:cNvPr id="8" name=""/>
          <p:cNvSpPr txBox="1"/>
          <p:nvPr/>
        </p:nvSpPr>
        <p:spPr>
          <a:xfrm>
            <a:off x="514350" y="2019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objeto trata de la parte económica del cambio: en qué se van las horas de un despacho, qué pasa con un honorario calculado sobre tiempo de digitación, cómo se rediseña el servicio para que la automatización se vuelva margen y no descuento, qué se puede vender nuevo sobre los mismos datos, y qué puestos aparecen —y cuáles se cierran— en el mercado de trabajo contab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utomatización no devuelve dinero por sí sola: devuelve horas, y las horas solo se vuelven ingreso si alguien cambia qué se cobra, a quién se cobra y cómo se presenta la cuenta a fin de m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5]]></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cha del objeto · Lumbr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rso: Contadores e IA (2026-2034) · Ruta: Ruta del contador aumentado · Etapa: El negocio y el puesto · Tema 3 de 4 · Dificultad: intermedia · Duración sugerida: dos horas y media con videos, cuatro diagramas propios y reactivos con evidencia · Edad referencial: desde 18 años · Prerrequisito: los objetos 1 y 2: ya sabes qué se automatiza y cómo hacerlo sin exponer el dato del cliente · Autoría: Roadwise Consult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n qué se van las horas y cuántas se cobr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iagnóstico de un despacho empieza por una cuenta aburrida: de las cien horas que se van en un cliente mediano cada mes, setenta y dos se van en capturar, conciliar y perseguir comprobantes, y seis en sentarse con el dueño de la empresa a decidir alg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n qué se van las horas y cuántas se cobr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si todo el tiempo del despacho esta en las cuatro primeras barras, que son justo las que la máquina hace más baratas.]]></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t3-barras.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n qué se van las horas y cuántas se cobr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enta que incomoda: un cliente que paga 4 800 pesos al mes por un servicio que consume cien horas deja 48 pesos por hora, y con ese número no se puede pagar ni buen software ni buena gente.]]></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puede mejorar lo que no se midió, y tampoco se puede subir un precio con la cabeza fría: el despacho que no sabe cuántas horas le cuesta un cliente negocia siempre desde la sospec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n qué se van las horas y cuántas se cobr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ónde están las cien horas de un cliente mediano y cuál de ellas sostiene el preci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5]]></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00250"/>
                <a:gridCol w="1914525"/>
                <a:gridCol w="2009775"/>
                <a:gridCol w="21907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nja del m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ras típic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la máqui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uede cob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tura y clas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ace completa y con menos err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si nada: es el costo que se vuelve in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ili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pareja y señala excep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riterio de cerrar o no cerrar la di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5]]></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2000250"/>
                <a:gridCol w="1914525"/>
                <a:gridCol w="2009775"/>
                <a:gridCol w="21907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nja del m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ras típic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la máqui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uede cob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 de declar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one el cálculo y el lle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eterminación firmada y su funda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papeles a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matiza recordatorios y re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a: es desperdicio que se vuelve 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unión con el d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la hace: no conoce el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el servicio que se renue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5]]></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1914525"/>
                <a:gridCol w="2009775"/>
                <a:gridCol w="21907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nja del m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ras típic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la máqui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uede cob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 de ries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yuda a buscar, no a deci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a fiscalización automatizada está volviendo obliga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En qué se van las horas y cuántas se cobra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 el ejemplo del objeto: un cliente paga 4 800 pesos al mes y consume las cien horas típicas. ¿Cuántos pesos por hora está recibiendo el despacho? (entero, sin comas)]]></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hora): ________________]]></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En qué se van las horas y cuántas se cobra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dueño de despacho quiere saber si su precio es bajo. ¿Cuál es el primer dato que necesi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ánto cobran los tres despachos de su call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ántas horas reales le cuesta cada cliente]]></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ántas declaraciones presenta al añ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ánto cuesta la licencia del sistema contab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con confianz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En qué se van las horas y cuántas se cobra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tan seguro estás de poder escribir hoy, sin adivinar, cuántas horas le cuesta a tu despacho (o a tu área) atender a tu cliente median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uy seguro: tengo las horas registradas por cliente]]></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guro en las grandes franjas, no en el detalle]]></a:t>
            </a:r>
          </a:p>
        </p:txBody>
      </p:sp>
      <p:sp>
        <p:nvSpPr>
          <p:cNvPr id="11" name=""/>
          <p:cNvSpPr txBox="1"/>
          <p:nvPr/>
        </p:nvSpPr>
        <p:spPr>
          <a:xfrm>
            <a:off x="666750" y="3409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co: intuyo el total por el tamaño de la plantilla]]></a:t>
            </a:r>
          </a:p>
        </p:txBody>
      </p:sp>
      <p:sp>
        <p:nvSpPr>
          <p:cNvPr id="12" name=""/>
          <p:cNvSpPr txBox="1"/>
          <p:nvPr/>
        </p:nvSpPr>
        <p:spPr>
          <a:xfrm>
            <a:off x="666750" y="3790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unca lo calculé]]></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Por qué el tiempo liberado no se convierte en dinero so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por póliza digitada se defiende mientras la digitación sea el cuello de botella. En cuanto una máquina la resuelve en diez minutos, el cliente deja de pagar por el tiempo y empieza a pagar por no tener problemas.]]></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todos los despachos que bajan precios lo hacen por una intuición simple: si la máquina ahorra tiempo, toca bajar el precio en la misma proporción. El cliente que paga por resultado razona al revés, porque lo que compró nunca fueron las hor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Por qué el tiempo liberado no se convierte en dinero so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5]]></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ómo cobrar servicios contables (con modelo real)]]></a:t>
            </a:r>
          </a:p>
        </p:txBody>
      </p:sp>
      <p:sp>
        <p:nvSpPr>
          <p:cNvPr id="10" name=""/>
          <p:cNvSpPr txBox="1"/>
          <p:nvPr/>
        </p:nvSpPr>
        <p:spPr>
          <a:xfrm>
            <a:off x="4362450" y="2362200"/>
            <a:ext cx="42672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el orden en que arma el precio: primero qué recibo da el cliente, después cuánto cuesta producirlo. La mayoría de los despachos lo hace al revés y por eso no puede subirlo.]]></a:t>
            </a:r>
          </a:p>
        </p:txBody>
      </p:sp>
      <p:sp>
        <p:nvSpPr>
          <p:cNvPr id="11" name=""/>
          <p:cNvSpPr txBox="1"/>
          <p:nvPr/>
        </p:nvSpPr>
        <p:spPr>
          <a:xfrm>
            <a:off x="4362450" y="441960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629275"/>
          <a:chOff x="514350" y="247650"/>
          <a:chExt cx="8629650" cy="56292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Por qué el tiempo liberado no se convierte en dinero so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5]]></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2105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nteligencia Artificial en CONTABILIDAD y FINANZAS: 9 Programas Contables IA para PYMES Más Usados]]></a:t>
            </a:r>
          </a:p>
        </p:txBody>
      </p:sp>
      <p:sp>
        <p:nvSpPr>
          <p:cNvPr id="10" name=""/>
          <p:cNvSpPr txBox="1"/>
          <p:nvPr/>
        </p:nvSpPr>
        <p:spPr>
          <a:xfrm>
            <a:off x="4362450" y="3590925"/>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Úsalo como inventario de mercado: qué se volvió estándar y qué todavía se puede ofrecer como diferencia. Anota dos servicios de la lista que tu competencia ya tiene y dos que no.]]></a:t>
            </a:r>
          </a:p>
        </p:txBody>
      </p:sp>
      <p:sp>
        <p:nvSpPr>
          <p:cNvPr id="11" name=""/>
          <p:cNvSpPr txBox="1"/>
          <p:nvPr/>
        </p:nvSpPr>
        <p:spPr>
          <a:xfrm>
            <a:off x="4362450" y="533400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Por qué el tiempo liberado no se convierte en dinero sol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herramienta reduce a la mitad el tiempo de captura, lo profesional es reducir el honorario a la mitad.]]></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Por qué el tiempo liberado no se convierte en dinero sol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de estas cuatro afirmaciones sobre el negocio contable es incorrecta. ¿Cuál?]]></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umplimiento mensual se vende mejor cuando el cliente sabe qué recibe, no cuánto tarda el despach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la máquina ahorra tiempo, toca bajar el precio en la misma proporción.]]></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revisión de riesgo se sostiene en datos ordenados, no en el volumen de papeles acumulad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servicio que el dueño percibe es la reunión con decisiones, no la póliza bien digitad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Por qué el tiempo liberado no se convierte en dinero so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senlace habitual cuando la automatización libera horas y nadie decide en qué se reinvirtieron es conocido: las horas se diluyen en tareas administrativas sin valor y el ingreso por cliente queda exactamente donde estab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Predi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Por qué el tiempo liberado no se convierte en dinero sol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despacho automatiza captura y conciliación, libera unas veinte horas al mes y no decide en qué reinvertirlas. Antes de leer el desenlace, ¿qué esperas que pase con su marge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be automáticamente porque el costo de personal baja]]></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da igual: las horas se llenan de trámite y el precio no cambia]]></a:t>
            </a:r>
          </a:p>
        </p:txBody>
      </p:sp>
      <p:sp>
        <p:nvSpPr>
          <p:cNvPr id="11" name=""/>
          <p:cNvSpPr txBox="1"/>
          <p:nvPr/>
        </p:nvSpPr>
        <p:spPr>
          <a:xfrm>
            <a:off x="666750" y="3409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aja, porque el cliente exige descuento inmediato]]></a:t>
            </a:r>
          </a:p>
        </p:txBody>
      </p:sp>
      <p:sp>
        <p:nvSpPr>
          <p:cNvPr id="12" name=""/>
          <p:cNvSpPr txBox="1"/>
          <p:nvPr/>
        </p:nvSpPr>
        <p:spPr>
          <a:xfrm>
            <a:off x="666750" y="3790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duplica en el primer trimest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nuevo modelo: de la póliza al result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delo nuevo se sostiene sobre seis eslabones: que los datos del cliente lleguen limpios, que la máquina capture y clasifique, que el contador revise por excepción, que alguien determine y firme, que el resultado se explique en una reunión corta y que sobre esa misma base se puedan vender más servici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nuevo modelo: de la póliza al result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automatización no aumenta la ganancia por si sola: la aumenta quien reconecta los eslabones cinco y seis, que son los que el despacho suele saltarse.]]></a:t>
            </a:r>
          </a:p>
        </p:txBody>
      </p:sp>
      <p:sp>
        <p:nvSpPr>
          <p:cNvPr id="9" name=""/>
          <p:cNvSpPr txBox="1"/>
          <p:nvPr/>
        </p:nvSpPr>
        <p:spPr>
          <a:xfrm>
            <a:off x="514350" y="3067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t3-flujo.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nuevo modelo: de la póliza al result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aquete de cumplimiento se vende con tres cosas adentro: que los números estén bien, que las obligaciones estén presentadas a tiempo y que alguien avise antes del problema.]]></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uscripción funciona en un despacho por la misma razón que funciona en un software: el ingreso recurrente permite invertir en capacidad, y la capacidad abarata el servicio del siguiente clien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nuevo modelo: de la póliza al result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modelo de cobro responde a una pregunta distinta del cliente: el paquete responde a qué recibo cada mes, el tarifario por póliza a cuánto cuesta cada movimiento, la asesoría por hora a cuánto vale el criterio, y el honorario por resultado a cuánto se ganó o se evitó. Cuando la máquina hace el movimiento, el tarifario por póliza es el primero que se cae, porque el precio deja de sostenerse por el tiempo que se tard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El nuevo modelo: de la póliza al resulta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seis eslabones del modelo nuevo del despacho, desde que llega el dato hasta que se puede vender má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máquina captura y clasific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contador revisa por excepción]]></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lguien determina y firm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resultado se explica en una reunión]]></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obre la misma base se amplía el servicio]]></a:t>
            </a:r>
          </a:p>
        </p:txBody>
      </p:sp>
      <p:sp>
        <p:nvSpPr>
          <p:cNvPr id="14" name=""/>
          <p:cNvSpPr txBox="1"/>
          <p:nvPr/>
        </p:nvSpPr>
        <p:spPr>
          <a:xfrm>
            <a:off x="628650" y="4124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Los datos del cliente llegan limpi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El nuevo modelo: de la póliza al resulta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mpareja cada modelo de cobro con la pregunta del cliente a la que 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aquete mensual]]></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arifario por póliz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sesoría por hor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onorario por resultado]]></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ánto cuesta cada movimient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ánto vale el criteri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ánto se ganó o se evitó]]></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recibo cada m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534025"/>
          <a:chOff x="514350" y="247650"/>
          <a:chExt cx="8629650" cy="553402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nuevo modelo: de la póliza al result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5]]></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695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Modelo de Negocio de SUSCRIPCIÓN con ejemplos de Grandes Empresas: ¿Funciona?]]></a:t>
            </a:r>
          </a:p>
        </p:txBody>
      </p:sp>
      <p:sp>
        <p:nvSpPr>
          <p:cNvPr id="10" name=""/>
          <p:cNvSpPr txBox="1"/>
          <p:nvPr/>
        </p:nvSpPr>
        <p:spPr>
          <a:xfrm>
            <a:off x="4362450" y="3181350"/>
            <a:ext cx="42672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bserva por qué la suscripción estabiliza un negocio: ingreso predecible que financia capacidad. Ese es exactamente el argumento que falta en la mayoría de los contratos contables.]]></a:t>
            </a:r>
          </a:p>
        </p:txBody>
      </p:sp>
      <p:sp>
        <p:nvSpPr>
          <p:cNvPr id="11" name=""/>
          <p:cNvSpPr txBox="1"/>
          <p:nvPr/>
        </p:nvSpPr>
        <p:spPr>
          <a:xfrm>
            <a:off x="4362450" y="52387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124450"/>
          <a:chOff x="514350" y="247650"/>
          <a:chExt cx="8629650" cy="512445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nuevo modelo: de la póliza al result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5]]></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Sistemas ERP: información fiable para contables modernos]]></a:t>
            </a:r>
          </a:p>
        </p:txBody>
      </p:sp>
      <p:sp>
        <p:nvSpPr>
          <p:cNvPr id="10" name=""/>
          <p:cNvSpPr txBox="1"/>
          <p:nvPr/>
        </p:nvSpPr>
        <p:spPr>
          <a:xfrm>
            <a:off x="4362450" y="2771775"/>
            <a:ext cx="42672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ota qué significa «información fiable» en boca de un proveedor: es la misma promesa que sostiene o hunde un tablero, y decide si el eslabón uno del modelo nuevo existe.]]></a:t>
            </a:r>
          </a:p>
        </p:txBody>
      </p:sp>
      <p:sp>
        <p:nvSpPr>
          <p:cNvPr id="11" name=""/>
          <p:cNvSpPr txBox="1"/>
          <p:nvPr/>
        </p:nvSpPr>
        <p:spPr>
          <a:xfrm>
            <a:off x="4362450" y="482917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El nuevo modelo: de la póliza al resulta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condición hace vulnerable un despacho que cobra por póliza digitada y por declaración presenta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sus clientes pregunten demasiad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su precio se justifique por el tiempo que tarda una tarea que la máquina hace en minutos]]></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tenga demasiadas cuentas por revisar]]></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use más de un sistema contab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El nuevo modelo: de la póliza al resultado]]></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aquete de cumplimiento se vende con tres cosas: números bien hechos, obligaciones presentadas a tiempo y que ___ avise antes del ___.]]></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Qué se puede vender nuevo sobre los mismos da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der trabajo contable no es explicar qué se hace: es mostrar en cinco minutos qué riesgo se encontró, qué fundamento se citó y qué decisión queda pendiente para el próximo trimest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Qué se puede vender nuevo sobre los mismos da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cuatro primeros se pueden empezar este trimestre con la base de datos que el despacho ya tiene en el servidor.]]></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t3-rejilla.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Qué se puede vender nuevo sobre los mismos da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datos confiables no hay tablero que valga la pena: un libro desordenado automatizado produce errores más rápido y con mejor presentación, y el cliente aprende pronto a no abrir los reportes.]]></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para ordenar un catálogo de servicios es cuánto se repite sin que nadie tenga que volver a venderlo: lo que se cobra cada mes porque el cliente lo espera es ingreso recurrente; lo que muere cuando termina el trabajo es proyect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124450"/>
          <a:chOff x="514350" y="247650"/>
          <a:chExt cx="8629650" cy="512445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Qué se puede vender nuevo sobre los mismos da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5]]></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Técnica infalible para vender tus servicios contables]]></a:t>
            </a:r>
          </a:p>
        </p:txBody>
      </p:sp>
      <p:sp>
        <p:nvSpPr>
          <p:cNvPr id="10" name=""/>
          <p:cNvSpPr txBox="1"/>
          <p:nvPr/>
        </p:nvSpPr>
        <p:spPr>
          <a:xfrm>
            <a:off x="4362450" y="2771775"/>
            <a:ext cx="42672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qué parte de la conversación es técnica y qué parte es evidencia: vender servicios profesionales se parece poco a vender y mucho a mostrar un riesgo ya encontrado.]]></a:t>
            </a:r>
          </a:p>
        </p:txBody>
      </p:sp>
      <p:sp>
        <p:nvSpPr>
          <p:cNvPr id="11" name=""/>
          <p:cNvSpPr txBox="1"/>
          <p:nvPr/>
        </p:nvSpPr>
        <p:spPr>
          <a:xfrm>
            <a:off x="4362450" y="482917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Qué se puede vender nuevo sobre los mismos dat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os ocho servicios según la calidad del ingreso que producen.]]></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greso recurrent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greso por proyect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ifícil de vender como servici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umplimiento mensual con paquete cerrado]]></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uadre de nómina antes del cruce del IMS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lerta mensual de deducibilidad y CFDI]]></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gularización de ejercicios anteriore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Implementación de un sistema contable]]></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Modelado de flujo de caja proyectad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apacitación interna del cliente]]></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Corrección de errores sin contrato previo]]></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Qué se puede vender nuevo sobre los mismos dat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mediano se queja de que ya no entiende los reportes mensuales. ¿Qué movimiento tiene más probabilidad de retenerl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viarle los reportes con más detalle y anexos]]></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mbiar el reporte por una reunión de treinta minutos con una decisión pendiente]]></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ducir el honorario para bajar la expectativ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igrar todos los reportes a un tablero automátic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Qué se puede vender nuevo sobre los mismos da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orma de leer la tabla anterior: los cuatro primeros servicios nacen del dato que el despacho ya tiene y se cobran solos mes a mes; los tres siguientes se venden bien una vez y hay que volver a venderlos; y los dos últimos se regalan con demasiada frecuencia. En el otro extremo del catálogo está lo que el cliente siempre paga con gusto cuando lo ve: una reunión de treinta minutos con una decisión pendient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puesto contable: qué se cierra y qué se abr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ercado aparecen puestos nuevos que nadie enseña en la carrera: analista de información contable, responsable de implementación de un sistema financiero, revisor de cumplimiento en un despacho que ya no digita pólizas, o dueño de una operación contable remota.]]></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spacho que compite por precio necesita más manos; el que compite por criterio necesita mejores personas y menos horas, y esa diferencia es la que decide si se puede pagar un perfil que sepa de dato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puesto contable: qué se cierra y qué se abr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un auxiliar contable la pregunta de carrera deja de ser cuánto tarda en obtener su cédula y pasa a ser otra más incómoda: si va a revisar el trabajo de la máquina o va a pelear con ella por el mismo teclad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puesto contable: qué se cierra y qué se abr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recio es una guerra contra la máquina; el criterio es una negociación con el dueño de la empresa. La primera se pierde, la segunda se renueva.]]></a:t>
            </a:r>
          </a:p>
        </p:txBody>
      </p:sp>
      <p:sp>
        <p:nvSpPr>
          <p:cNvPr id="9" name=""/>
          <p:cNvSpPr txBox="1"/>
          <p:nvPr/>
        </p:nvSpPr>
        <p:spPr>
          <a:xfrm>
            <a:off x="514350" y="3067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t3-contraste.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cambia la descripción de pues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Hoy · Auxiliar de captura y archivo]]></a:t>
            </a:r>
          </a:p>
        </p:txBody>
      </p:sp>
      <p:sp>
        <p:nvSpPr>
          <p:cNvPr id="8" name=""/>
          <p:cNvSpPr txBox="1"/>
          <p:nvPr/>
        </p:nvSpPr>
        <p:spPr>
          <a:xfrm>
            <a:off x="514350" y="15906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tro años de vida funcional razonable; después, la tarea se automatiza o se va a un centro de servicios.]]></a:t>
            </a:r>
          </a:p>
        </p:txBody>
      </p:sp>
      <p:sp>
        <p:nvSpPr>
          <p:cNvPr id="9" name=""/>
          <p:cNvSpPr txBox="1"/>
          <p:nvPr/>
        </p:nvSpPr>
        <p:spPr>
          <a:xfrm>
            <a:off x="514350" y="23241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2027-2029 · Auxiliar que revisa excepciones]]></a:t>
            </a:r>
          </a:p>
        </p:txBody>
      </p:sp>
      <p:sp>
        <p:nvSpPr>
          <p:cNvPr id="10" name=""/>
          <p:cNvSpPr txBox="1"/>
          <p:nvPr/>
        </p:nvSpPr>
        <p:spPr>
          <a:xfrm>
            <a:off x="514350" y="26955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uesto empieza a pedir criterio: leer lo que la máquina no cuadró y saber escalarlo.]]></a:t>
            </a:r>
          </a:p>
        </p:txBody>
      </p:sp>
      <p:sp>
        <p:nvSpPr>
          <p:cNvPr id="11" name=""/>
          <p:cNvSpPr txBox="1"/>
          <p:nvPr/>
        </p:nvSpPr>
        <p:spPr>
          <a:xfrm>
            <a:off x="514350" y="34385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2029-2031 · Analista de información contable]]></a:t>
            </a:r>
          </a:p>
        </p:txBody>
      </p:sp>
      <p:sp>
        <p:nvSpPr>
          <p:cNvPr id="12" name=""/>
          <p:cNvSpPr txBox="1"/>
          <p:nvPr/>
        </p:nvSpPr>
        <p:spPr>
          <a:xfrm>
            <a:off x="514350" y="3800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blas limpias, indicadores, cruces contra el SAT y una conversación con el área financier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cambia la descripción de pues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2031-2033 · Responsable de implementación]]></a:t>
            </a:r>
          </a:p>
        </p:txBody>
      </p:sp>
      <p:sp>
        <p:nvSpPr>
          <p:cNvPr id="8" name=""/>
          <p:cNvSpPr txBox="1"/>
          <p:nvPr/>
        </p:nvSpPr>
        <p:spPr>
          <a:xfrm>
            <a:off x="514350" y="15906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ontar el flujo del cliente, escribir reglas, documentar controles: mitad contabilidad, mitad sistema.]]></a:t>
            </a:r>
          </a:p>
        </p:txBody>
      </p:sp>
      <p:sp>
        <p:nvSpPr>
          <p:cNvPr id="9" name=""/>
          <p:cNvSpPr txBox="1"/>
          <p:nvPr/>
        </p:nvSpPr>
        <p:spPr>
          <a:xfrm>
            <a:off x="514350" y="23241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2034 · Contador que responde por la decisión]]></a:t>
            </a:r>
          </a:p>
        </p:txBody>
      </p:sp>
      <p:sp>
        <p:nvSpPr>
          <p:cNvPr id="10" name=""/>
          <p:cNvSpPr txBox="1"/>
          <p:nvPr/>
        </p:nvSpPr>
        <p:spPr>
          <a:xfrm>
            <a:off x="514350" y="26955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ítulo sigue siendo contador, y lo que se paga es el criterio firmado y la defensa del númer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3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puesto contable: qué se cierra y qué se abr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siete tareas según quién termina contratándolas dentro de cinco años.]]></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trata el despacho que compite por preci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trata el despacho que compite por criteri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adie contrata: lo hace la máquin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igitación masiva de pólizas]]></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rchivo y organización de comprobant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3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tención de requerimientos con expediente viv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odelado de datos del client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eterminación con fundamento y firm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aptura por volumen en temporada alt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Llamadas para pedir papeles pendientes]]></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puesto contable: qué se cierra y qué se abr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riterio para ordenar la lista es la estructura de costos: el despacho que compite por precio necesita más manos, el que compite por criterio necesita mejores personas y menos horas, y esa diferencia es la que decide si se puede pagar un perfil que sepa de dato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puesto contable: qué se cierra y qué se abr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s puestos nuevos que aparecerán en contabilidad saldrán de una especialidad que ya se enseña con claridad en la carrer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Mover el precio sin perder al cli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 de negocio para el despacho en esta década: se cobra el resultado, el cumplimiento y la decisión; se mide cuánto cuesta atender a cada cliente; y se invierte el tiempo liberado en lo que el cliente sí percibe como valor.]]></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unión mensual de treinta minutos, con números confiables, un riesgo señalado y una decisión que el dueño puede tomar, es el activo que ninguna plataforma reproduce, porque exige conocer el negocio del client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Mover el precio sin perder al cliente · Seis movimientos para cambiar el modelo de cobro en un trimestre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horas por cliente]]></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semanas de registro honesto, sin promedios de memori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Mover el precio sin perder al cliente · Seis movimientos para cambiar el modelo de cobro en un trimestre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las tres capa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mplimiento, criterio y conversación: cada una se cobra distinto y se vende apart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Mover el precio sin perder al cliente · Seis movimientos para cambiar el modelo de cobro en un trimestre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diseña el paquet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cibe el cliente cada mes, con nombre y fecha, incluyendo el aviso de riesg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Mover el precio sin perder al cliente · Seis movimientos para cambiar el modelo de cobro en un trimestre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ube la reunión mensual]]></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inta minutos con un número, un riesgo y una decisión. Sin eso, el paquete es trámit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Mover el precio sin perder al cliente · Seis movimientos para cambiar el modelo de cobro en un trimestre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unica el cambio con fundament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sube «por inflación»: se cambia lo que se cobra, y eso se explica con el servicio nuev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Mover el precio sin perder al cliente · Seis movimientos para cambiar el modelo de cobro en un trimestre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la fuga y el marge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os clientes se van, cuántos suben de nivel y qué quedó del lado del marge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 la IA hace la contabilidad, lo honesto es cobrar la mitad.» Defiende o refuta usando la diferencia entre precio por tiempo y precio por resultado.]]></a:t>
            </a:r>
          </a:p>
        </p:txBody>
      </p:sp>
      <p:sp>
        <p:nvSpPr>
          <p:cNvPr id="8" name=""/>
          <p:cNvSpPr txBox="1"/>
          <p:nvPr/>
        </p:nvSpPr>
        <p:spPr>
          <a:xfrm>
            <a:off x="514350" y="23717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importante te plantea ese argumento por correo. Responde sin negar la automatización, sin amenazar con irte y con un criterio de precio que se pueda sostener.]]></a:t>
            </a:r>
          </a:p>
        </p:txBody>
      </p:sp>
      <p:sp>
        <p:nvSpPr>
          <p:cNvPr id="9" name=""/>
          <p:cNvSpPr txBox="1"/>
          <p:nvPr/>
        </p:nvSpPr>
        <p:spPr>
          <a:xfrm>
            <a:off x="514350" y="3448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tesis]]></a:t>
            </a:r>
          </a:p>
        </p:txBody>
      </p:sp>
      <p:sp>
        <p:nvSpPr>
          <p:cNvPr id="10"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 que se cobraba nunca fue la digitación: era que los números estuvieran bien y que alguien respondiera por ello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videnci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riesgo del cliente no baja cuando la máquina entra: cambia de forma, y la defensa cuesta más, no menos.]]></a:t>
            </a:r>
          </a:p>
        </p:txBody>
      </p:sp>
      <p:sp>
        <p:nvSpPr>
          <p:cNvPr id="9" name=""/>
          <p:cNvSpPr txBox="1"/>
          <p:nvPr/>
        </p:nvSpPr>
        <p:spPr>
          <a:xfrm>
            <a:off x="514350" y="2200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azonamiento]]></a:t>
            </a:r>
          </a:p>
        </p:txBody>
      </p:sp>
      <p:sp>
        <p:nvSpPr>
          <p:cNvPr id="10" name=""/>
          <p:cNvSpPr txBox="1"/>
          <p:nvPr/>
        </p:nvSpPr>
        <p:spPr>
          <a:xfrm>
            <a:off x="514350" y="24860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recio que se justifica por el tiempo se negocia con el proveedor de software; uno que se justifica por el resultado se negocia con el dueño.]]></a:t>
            </a:r>
          </a:p>
        </p:txBody>
      </p:sp>
      <p:sp>
        <p:nvSpPr>
          <p:cNvPr id="11" name=""/>
          <p:cNvSpPr txBox="1"/>
          <p:nvPr/>
        </p:nvSpPr>
        <p:spPr>
          <a:xfrm>
            <a:off x="514350" y="34956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a respuesta se escribe en el OA; no se expor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pa de letras del obje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ete palabras del vocabulario comercial del despacho, en horizontal, en mayúsculas y sin acentos.]]></a:t>
            </a:r>
          </a:p>
        </p:txBody>
      </p:sp>
      <p:sp>
        <p:nvSpPr>
          <p:cNvPr id="8" name="" descr=""/>
          <p:cNvSpPr/>
          <p:nvPr/>
        </p:nvSpPr>
        <p:spPr>
          <a:xfrm>
            <a:off x="514350" y="1905000"/>
            <a:ext cx="8115300" cy="225742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9" name=""/>
          <p:cNvSpPr txBox="1"/>
          <p:nvPr/>
        </p:nvSpPr>
        <p:spPr>
          <a:xfrm>
            <a:off x="628650" y="1981200"/>
            <a:ext cx="7886700" cy="2105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PRECIOQZXKLMNOP]]></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PAQUETEQZXKLMNO]]></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MARGENQZXKLMNOP]]></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HONORARIOQZXKLM]]></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SUSCRIPCIONQZXK]]></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MUESTRAQZXKLMNO]]></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DESPACHOQZXKLMN]]></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QZXKLMNOPQRSTUV]]></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pa de letras del obje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labras: PRECIO · PAQUETE · MARGEN · HONORARIO · SUSCRIPCION · MUESTRA · DESPACHO]]></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l tablero interactivo se juega en el O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Mover el precio sin perder al cliente · Tarjetas del objet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ien hora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Mover el precio sin perder al cliente · Tarjetas del objeto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72 en captura, conciliación y pedidos; 6 en la reunión que sostiene el preci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Mover el precio sin perder al cliente · Tarjetas del objet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Tarifario por póliz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Mover el precio sin perder al cliente · Tarjetas del objeto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imer modelo en caerse: el precio se sostenía en el tiempo de la tare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Mover el precio sin perder al cliente · Tarjetas del objet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quete de cumplimient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Mover el precio sin perder al cliente · Tarjetas del objeto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úmeros bien, obligaciones a tiempo y aviso antes del problem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Mover el precio sin perder al cliente · Tarjetas del objet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slabón un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Mover el precio sin perder al cliente · Tarjetas del objeto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ato limpio: sin él, la automatización solo acelera el desorde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Mover el precio sin perder al cliente · Tarjetas del objet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uesto nuev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Mover el precio sin perder al cliente · Tarjetas del objeto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alista de información contable, implementador, revisor de cumplimient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Mover el precio sin perder al cliente · Tarjetas del objet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ambio de preci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Mover el precio sin perder al cliente · Tarjetas del objeto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explica cambiando qué se cobra, no cuánto tarda la tare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Mover el precio sin perder al cliente · Memoria del obje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5]]></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3638550"/>
                <a:gridCol w="4476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brar por póli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etir contra el precio del softwa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r horas por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bir precios sin adivi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unión mensual de treinta min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ervicio que se renue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del cliente desorde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es más rápidos con mejor pres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Mover el precio sin perder al cliente · Memoria del objet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tecnologia.lumbre.lat/object/ct-03"/>
              </a:rPr>
              <a:t><![CDATA[Abrir el juego en el O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tálogo de servicios de mi despach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xto de ejemplo: servicio / qué recibe el cliente / horas que cuesta / cómo se cobra hoy]]></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pacio de trabajo interactivo; se usa directamente en el O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5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Mover el precio sin perder al clien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tu cliente más grande y responde tres cosas: cuántas horas le dedican al mes, qué tres frases diría su dueño si describiera el servicio, y qué pasaría con la cuenta si mañana le explicaras que la captura la hace la máquina. La tercera respuesta define tu modelo de cobro.]]></a:t>
            </a:r>
          </a:p>
        </p:txBody>
      </p:sp>
      <p:sp>
        <p:nvSpPr>
          <p:cNvPr id="9" name=""/>
          <p:cNvSpPr txBox="1"/>
          <p:nvPr/>
        </p:nvSpPr>
        <p:spPr>
          <a:xfrm>
            <a:off x="514350" y="3381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explicación te incomoda, todavía estás cobrando por tiempo aunque lo llames honorario.]]></a:t>
            </a:r>
          </a:p>
        </p:txBody>
      </p:sp>
      <p:sp>
        <p:nvSpPr>
          <p:cNvPr id="10" name=""/>
          <p:cNvSpPr txBox="1"/>
          <p:nvPr/>
        </p:nvSpPr>
        <p:spPr>
          <a:xfrm>
            <a:off x="514350" y="4086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Mover el precio sin perder al cli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5]]></a:t>
            </a:r>
          </a:p>
        </p:txBody>
      </p:sp>
      <p:sp>
        <p:nvSpPr>
          <p:cNvPr id="7" name="" descr=""/>
          <p:cNvSpPr/>
          <p:nvPr/>
        </p:nvSpPr>
        <p:spPr>
          <a:xfrm>
            <a:off x="514350" y="1238250"/>
            <a:ext cx="38100" cy="13620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espacho que sobrevive a esta década no es el que tiene el software más caro: es el que puede mirar a su cliente y decirle qué sabe de su negocio que ninguna máquina le va a decir.]]></a:t>
            </a:r>
          </a:p>
        </p:txBody>
      </p:sp>
      <p:sp>
        <p:nvSpPr>
          <p:cNvPr id="9" name="" descr=""/>
          <p:cNvSpPr/>
          <p:nvPr/>
        </p:nvSpPr>
        <p:spPr>
          <a:xfrm>
            <a:off x="514350" y="269557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267652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Cierre del objeto 3]]></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este objeto dentro de la ruta del curs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5]]></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247900"/>
                <a:gridCol w="5867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teg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presas y cumplimiento Méx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r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dores e IA (2026-203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a del contador aume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egocio y el 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Área de conoc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duría · modelo de negocio y mercado de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este objeto dentro de la ruta del curs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85]]></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247900"/>
                <a:gridCol w="5867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egocio del despacho y el puesto contable cuando la máquina hace la parte bar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o en la 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de 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icul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med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d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estudio con video, diagrama propio y reactivos con 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rrequis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objetos 1 y 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este objeto dentro de la ruta del curs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ct-03"/>
              </a:rPr>
              <a:t><![CDATA[Contadores e IA: el negocio del despacho y el puesto contable cuando la máquina hace la parte bara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85]]></a:t>
            </a:r>
          </a:p>
        </p:txBody>
      </p:sp>
      <p:graphicFrame>
        <p:nvGraphicFramePr>
          <p:cNvPr id="7" name="" descr=""/>
          <p:cNvGraphicFramePr>
            <a:graphicFrameLocks noGrp="1"/>
          </p:cNvGraphicFramePr>
          <p:nvPr/>
        </p:nvGraphicFramePr>
        <p:xfrm>
          <a:off x="514350" y="1257300"/>
          <a:ext cx="8115300" cy="1562100"/>
        </p:xfrm>
        <a:graphic>
          <a:graphicData uri="http://schemas.openxmlformats.org/drawingml/2006/table">
            <a:tbl>
              <a:tblPr firstRow="1" bandRow="1"/>
              <a:tblGrid>
                <a:gridCol w="2247900"/>
                <a:gridCol w="5867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fil de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dor público, auxiliar contable, responsable de nómina o dueño de despa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adwise Consultin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2026-10-25T01:25:59Z</dcterms:created>
  <dcterms:modified xsi:type="dcterms:W3CDTF">2026-10-25T01:25:59Z</dcterms:modified>
  <dc:title>Contadores e IA: el negocio del despacho y el puesto contable cuando la máquina hace la parte barata</dc:title>
  <dc:description>Presentación editable del OA «Contadores e IA: el negocio del despacho y el puesto contable cuando la máquina hace la parte barata». Enlace: https://tecnologia.lumbre.lat/object/ct-03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