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presProps" Target="presProps.xml"/>
  <Relationship Id="rId86" Type="http://schemas.openxmlformats.org/officeDocument/2006/relationships/viewProps" Target="viewProps.xml"/>
  <Relationship Id="rId8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4]]></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s cuatro capas: no se puede preguntar sin registrar»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s cuatro capas: no se puede preguntar sin registrar»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2Xu5ueq8ah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qvZxvMWMv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gistrar todo en un solo lugar, ordenar categorías y recién entonces definir indica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no es negociable: sin registro único y categorías consistentes no hay indicador posible, y cualquier tablero comprado antes se convierte en un cuadro decorativo que nadi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capas antes de poder preguntar: registrar cada movimiento en un solo lugar, ordenar nombres y categorías para que todo sume igual, definir pocos indicadores que ya se usaban para decidir, y firmar la decisión con una persona visible. Nadie se salta la segunda capa sin consecu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a es la razón por la que dos empresas con el mismo software terminan con resultados tan distintos: una ordenó antes de comprar y la otra confió en que la herramienta iba a ordenar por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Buena parte del trabajo de un tablero no es programación ni inteligencia artificial: es limpiar. El mismo cliente escrito de tres maneras, dos categorías para el mismo producto y un mes con la mitad de los gastos registrados. Un modelo sobre datos sucios produce un informe impecable sobre una realidad inv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evOchwLMAP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gistrar los movimientos del día anterior en un solo lugar → Consolidar con nombres y categorías ya ordenados → Comparar los cuatro indicadores contra la línea base → Preguntar al modelo por las excepciones, no por el promedio → Decidir, firmar y anotar qué se decidió y con qué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aso cuatro es el que da valor a la herramienta: pedirle que busque dónde se rompió el patrón, en lugar de que repita el promedio que ya se ve en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capas antes de poder preguntar: registrar cada movimiento en un solo lugar, ordenar nombres y categorías para que todo sume igual, definir pocos indicadores que ya se usaban para decidir, y firmar la decisión con una persona visible. Nadie se salta la segunda capa sin consecu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76000 pesos en cartera (tolerancia ±15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180 000 entre 30 días por 46 días dan unos 276 000 pesos fuera de la caja. Ese número, no el de la venta del mes, es el que suele decidir si se puede pagar la nómina el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180 000 pesos al mes a crédito y cobra en promedio a 46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acierte en el patrón semanal y estacional y falle en lo nuevo: un local cercano, un cambio de precio, una 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s modelos son buenos extrapolando lo repetible y malos anticipando lo que todavía no está en el histórico. El pronóstico útil muestra el patrón y obliga al dueño a ajustar lo que él sabe y los datos no: que enfrente abren una competid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ay dos cosas que un pronóstico empresarial sí puede ayudar a predecir: la demanda repetible, con estacionalidad e historial, y el riesgo de cobro de quien ya compró. No puede predecir el lanzamiento sin histórico, el efecto de una campaña nueva ni la decisión de un competidor, que es justamente donde más se le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Predicción»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NrvA3iOu24U]]></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rQTYLJ7UmE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Venta semanal de los diez productos de mayor rotación → Pronost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obabilidad de que una factura de 60 días se pague tarde → Pronost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sumo de insumo por hora de producción → Pronost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lientes con riesgo de dejar de comprar este trimestre → Apoyable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Margen real de un producto con devoluciones → Apoyable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sultado de lanzar un producto que nadie ha probado → No pronost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fecto de una campaña que se estrena mañana → No pronost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Qué va a hacer el competidor el próximo semestre → No pronost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ay dos cosas que un pronóstico empresarial sí puede ayudar a predecir: la demanda repetible, con estacionalidad e historial, y el riesgo de cobro de quien ya compró. No puede predecir el lanzamiento sin histórico, el efecto de una campaña nueva ni la decisión de un competidor, que es justamente donde más se le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ide la fuente, el periodo y si la baja incluye el mes en que se acabó el stock]]></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usa más frecuente de una baja rotación aparente es que no hubo producto para vender: el modelo lee la consecuencia como si fuera la demanda, y la decisión se come el mes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defecto de fábrica de estos sistemas es que contestan con el mismo tono una verdad y una invención. Cuando el dato no existe, no dicen no sé: completan con lo más parecido que encontraron, y esa respuesta llega al dueño vestida de informe ejecu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Los errores que llegan con tono ejecutivo»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i dos cosas subieron el mismo mes, la herramienta confirma que una causó la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áquina no prueba causalidad: solo encuentra que dos series se movieron juntas. Atribuir causa es trabajo del dueño, y ahí es donde una coincidencia estacional se convierte en un gasto que nadie necesi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os cosas subieron el mismo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e es el origen de buena parte de las decisiones caras tomadas con herramientas nuevas: una gráfica con pendiente convincente y una explicación inventada enc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rror de decisión más caro no es un número mal calculado: es leer una coincidencia como causa cuando dos cosas subieron el mismo mes. Nadie revisó que en ese mes hubo menos días de lluvia, un competidor sin stock y una promoción que sí costó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Frecuentemente, porque la respuesta llega con aspecto de info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es un reproche: es el mapa del riesgo real. Quien está en la tercera o cuarta casilla tiene una empresa que ya delegó parte de sus decisiones sin nombrarlo, que es exactamente lo que este curso busca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defecto de fábrica de estos sistemas es que contestan con el mismo tono una verdad y una invención. Cuando el dato no existe, no dicen no sé: completan con lo más parecido que encontraron, y esa respuesta llega al dueño vestida de informe ejecu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nv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or eso la defensa no es desconfiar de la herramienta sino exigir fuente, periodo y factores alternativos antes de gastar dinero con base en un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defecto de fábrica de estos sistemas es que contestan con el mismo tono una verdad y una invención. Cuando el dato no existe, no dicen no sé: completan con lo más parecido que encontraron, y esa respuesta llega al dueño vestida de informe ejecu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Decidir y dejar constancia»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ontar el ciclo de medición y deci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Un solo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nta, gasto e inventario en un lugar, con captura diaria y sin reconstruir 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ontar el ciclo de medición y deci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Ordenar catego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liente, producto y categoría con una lista corta y sin sinónimos nuevos cad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ontar el ciclo de medición y deci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uatro indica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nta, días de cobranza, merma y tiempo de respuesta, todos con líne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ontar el ciclo de medición y deci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reguntar por exce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edirle al modelo qué se salió del patrón, no que repita el pro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ontar el ciclo de medición y deci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xigir fuente y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ingún gasto se aprueba con una respuesta que no dice de dónde salió 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ontar el ciclo de medición y deci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Anotar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echa, decisión, dato, firma y resultado: el activo que nadie puede cop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ínea de tiempo del OA. Enlace: https://tecnologia.lumbre.lat/object/emp-0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década de los números, por tramo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structor de argumentos. Enlace: https://tecnologia.lumbre.lat/object/emp-0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ndicador → Número que cambia una decisión si se mue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ínea base → Punto de partida propio anotado antes de la herram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cepción → Lo que se salió del patrón y merece una mi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gistro de decisiones → Fecha, decisión, dato, firma y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o cinco números bastan: venta del mes, días de cobranza, merma, margen por producto y tiempo de respuesta al cliente. La lista larga se ve profesional y no cambia ninguna decisión; el tablero sirve cuando alguien sabe qué haría distinto si el número se mue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4]]></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2 · Relacionar»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40000 pesos en riesgo (tolerancia ±12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itad de 480 000 son 240 000 pesos. El punto no es el cálculo sino el orden: la recomendación se apoyó en una baja rotación que era falta de inventario, y puso en riesgo la mitad de la venta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240 000 pesos del total de 480 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os cuatro indicadores que realmente cambiarían algo en tu empresa si se mueven, con su número de hoy y la fuente de donde salió. Después contesta: ¿qué decisión tomaste el último mes con un número que no podías rastrear hasta su ori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4 · Reflexión»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loc de notas del OA. Enlace: https://tecnologia.lumbre.lat/object/emp-0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atro c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gistrar, ordenar, indicar, decidir: ninguna se s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Indicador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abes qué harías distinto si ese número se mue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ronost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manda repetible y riesgo de cobro; lo nuev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efecto de fábr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ismo tono para la verdad y para la inv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Tres exig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uente, periodo y factores que cambiaron a 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Registro de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echa, decisión, dato, firma y resultado: activo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Decidir y dejar constancia · Memoria del tema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Decidir y dejar constancia · Memoria del tema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pa de letras: Sopa de letras del tema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pa de letras del tema 4» (2 de 2).]]></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vive este objeto dentro de la rut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vive este objeto dentro de la rut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1584" r:id="rId1"/>
    <p:sldLayoutId id="2481901585" r:id="rId2"/>
    <p:sldLayoutId id="2481901586" r:id="rId3"/>
    <p:sldLayoutId id="248190158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f1e366b0f79af2a0b7b08d7944f7a0b73739d2d7356eb9a1.jpg"/>
  <Relationship Id="rId3" Type="http://schemas.openxmlformats.org/officeDocument/2006/relationships/hyperlink" Target="https://tecnologia.lumbre.lat/object/emp-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f1e366b0f79af2a0b7b08d7944f7a0b73739d2d7356eb9a2.jpg"/>
  <Relationship Id="rId3" Type="http://schemas.openxmlformats.org/officeDocument/2006/relationships/hyperlink" Target="https://tecnologia.lumbre.lat/object/emp-04"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hyperlink" Target="https://tecnologia.lumbre.lat/object/emp-04" TargetMode="External"/>
  <Relationship Id="rId4" Type="http://schemas.openxmlformats.org/officeDocument/2006/relationships/hyperlink" Target="https://tecnologia.lumbre.lat/object/emp-04"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hyperlink" Target="https://tecnologia.lumbre.lat/object/emp-04" TargetMode="External"/>
  <Relationship Id="rId4" Type="http://schemas.openxmlformats.org/officeDocument/2006/relationships/hyperlink" Target="https://tecnologia.lumbre.lat/object/emp-04"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2Xu5ueq8ahs3.jpg"/>
  <Relationship Id="rId3" Type="http://schemas.openxmlformats.org/officeDocument/2006/relationships/hyperlink" Target="https://tecnologia.lumbre.lat/object/emp-04" TargetMode="External"/>
  <Relationship Id="rId4" Type="http://schemas.openxmlformats.org/officeDocument/2006/relationships/hyperlink" Target="https://www.youtube.com/watch?v=2Xu5ueq8ahs" TargetMode="External"/>
  <Relationship Id="rId5" Type="http://schemas.openxmlformats.org/officeDocument/2006/relationships/hyperlink" Target="https://www.youtube.com/watch?v=2Xu5ueq8ahs" TargetMode="External"/>
  <Relationship Id="rId6"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qvZxvMWMvDo4.jpg"/>
  <Relationship Id="rId3" Type="http://schemas.openxmlformats.org/officeDocument/2006/relationships/hyperlink" Target="https://tecnologia.lumbre.lat/object/emp-04" TargetMode="External"/>
  <Relationship Id="rId4" Type="http://schemas.openxmlformats.org/officeDocument/2006/relationships/hyperlink" Target="https://www.youtube.com/watch?v=qvZxvMWMvDo" TargetMode="External"/>
  <Relationship Id="rId5" Type="http://schemas.openxmlformats.org/officeDocument/2006/relationships/hyperlink" Target="https://www.youtube.com/watch?v=qvZxvMWMvDo" TargetMode="External"/>
  <Relationship Id="rId6"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hyperlink" Target="https://tecnologia.lumbre.lat/object/emp-04" TargetMode="External"/>
  <Relationship Id="rId4" Type="http://schemas.openxmlformats.org/officeDocument/2006/relationships/hyperlink" Target="https://tecnologia.lumbre.lat/object/emp-04"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evOchwLMAP47.jpg"/>
  <Relationship Id="rId3" Type="http://schemas.openxmlformats.org/officeDocument/2006/relationships/hyperlink" Target="https://tecnologia.lumbre.lat/object/emp-04" TargetMode="External"/>
  <Relationship Id="rId4" Type="http://schemas.openxmlformats.org/officeDocument/2006/relationships/hyperlink" Target="https://www.youtube.com/watch?v=evOchwLMAP4" TargetMode="External"/>
  <Relationship Id="rId5" Type="http://schemas.openxmlformats.org/officeDocument/2006/relationships/hyperlink" Target="https://www.youtube.com/watch?v=evOchwLMAP4" TargetMode="External"/>
  <Relationship Id="rId6"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hyperlink" Target="https://tecnologia.lumbre.lat/object/emp-04" TargetMode="External"/>
  <Relationship Id="rId4" Type="http://schemas.openxmlformats.org/officeDocument/2006/relationships/hyperlink" Target="https://tecnologia.lumbre.lat/object/emp-04"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NrvA3iOu24U8.jpg"/>
  <Relationship Id="rId3" Type="http://schemas.openxmlformats.org/officeDocument/2006/relationships/hyperlink" Target="https://tecnologia.lumbre.lat/object/emp-04" TargetMode="External"/>
  <Relationship Id="rId4" Type="http://schemas.openxmlformats.org/officeDocument/2006/relationships/hyperlink" Target="https://www.youtube.com/watch?v=NrvA3iOu24U" TargetMode="External"/>
  <Relationship Id="rId5" Type="http://schemas.openxmlformats.org/officeDocument/2006/relationships/hyperlink" Target="https://www.youtube.com/watch?v=NrvA3iOu24U" TargetMode="External"/>
  <Relationship Id="rId6"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rQTYLJ7UmE49.jpg"/>
  <Relationship Id="rId3" Type="http://schemas.openxmlformats.org/officeDocument/2006/relationships/hyperlink" Target="https://tecnologia.lumbre.lat/object/emp-04" TargetMode="External"/>
  <Relationship Id="rId4" Type="http://schemas.openxmlformats.org/officeDocument/2006/relationships/hyperlink" Target="https://www.youtube.com/watch?v=rQTYLJ7UmE4" TargetMode="External"/>
  <Relationship Id="rId5" Type="http://schemas.openxmlformats.org/officeDocument/2006/relationships/hyperlink" Target="https://www.youtube.com/watch?v=rQTYLJ7UmE4" TargetMode="External"/>
  <Relationship Id="rId6"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hyperlink" Target="https://tecnologia.lumbre.lat/object/emp-04" TargetMode="External"/>
  <Relationship Id="rId4" Type="http://schemas.openxmlformats.org/officeDocument/2006/relationships/hyperlink" Target="https://tecnologia.lumbre.lat/object/emp-04"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hyperlink" Target="https://tecnologia.lumbre.lat/object/emp-04" TargetMode="External"/>
  <Relationship Id="rId4"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4" TargetMode="External"/>
  <Relationship Id="rId3" Type="http://schemas.openxmlformats.org/officeDocument/2006/relationships/notesSlide" Target="../notesSlides/notesSlide8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800600"/>
          <a:chOff x="514350" y="781050"/>
          <a:chExt cx="82296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d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cid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p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a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atr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dicado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nosticabl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4"/>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800600"/>
          <a:chOff x="514350" y="781050"/>
          <a:chExt cx="82296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rro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g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o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jecutiv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4"/>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as cuatro capas que exige un tablero antes de preguntar en lenguaje natural, elegir pocos indicadores accionables, distinguir lo pronosticable de lo que no, identificar respuestas sin fuente y coincidencias leídas como causa, e instaurar un registro de decisiones con fecha, dato y fir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ma 4 de 8, cierre de la etapa Vender, medir y decidir con modelos. Registrar, ordenar, indicar y decidir como cuatro capas que no se saltan, los cuatro indicadores que cambian una decisión, qué admite pronóstico en una PyME y qué no, el defecto de responder igual una verdad y una invención, la trampa de la causalidad y el registro de decisiones como activo propio. Cinco videos y cinco diagrama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urso:empresarios-e-ia · etapa:vender-medir-decir · tema:analitica-de-datos · nivel:intermedio · orden:4 · indicadores · pronostic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y decidir: del dato suelto a la pregunta, y los errores que la máquina comete con seguridad]]></a:t>
            </a:r>
          </a:p>
        </p:txBody>
      </p:sp>
      <p:sp>
        <p:nvSpPr>
          <p:cNvPr id="8" name=""/>
          <p:cNvSpPr txBox="1"/>
          <p:nvPr/>
        </p:nvSpPr>
        <p:spPr>
          <a:xfrm>
            <a:off x="514350" y="2019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ma anterior puso la venta del lado del cliente. Este la pone del lado del dueño: mirar los números, anticiparse y decidir con algo más que memoria. Aquí la inteligencia artificial promete su beneficio más elegante, el tablero que contesta preguntas, y también produce su frustración más común: respuestas convincentes construidas sobre registros que no existí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der preguntarle a los números en lenguaje natural es la mejora más deseada por los dueños y la que más frustración produce: la pregunta es barata, la respuesta solo vale si detrás hubo registro, orden e indicadores definidos por alguien que conoce el negoci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2]]></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cha del objeto · Lumbr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rso: Empresarios e IA (2026-2034) · Ruta: Ruta del empresario aumentado · Etapa: Vender, medir y decidir con modelos · Tema 4 de 8 · Dificultad: intermedia · Duración sugerida: una hora veinte con cinco videos, cinco diagramas propios y reactivos con evidencia · Prerrequisito: tema 2 (línea base y números del proyecto) y tema 3 (embudo asistido) · Autoría: Roadwise Consul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s cuatro capas: no se puede preguntar sin registr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capas antes de poder preguntar: registrar cada movimiento en un solo lugar, ordenar nombres y categorías para que todo sume igual, definir pocos indicadores que ya se usaban para decidir, y firmar la decisión con una persona visible. Nadie se salta la segunda capa sin consecuenci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s cuatro capas: no se puede preguntar sin registr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le la pena nombrar la capa que nadie quiere admitir. Antes de cualquier tablero hay que resolver que el cliente no aparezca como Grupo López, Lopez Group y comercial López en tres hojas distintas, que los gastos en efectivo se registren el mismo día y que alguien defina qué es una venta. Eso no es tecnología; es disciplina, y es la parte que consume las horas del tema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s cuatro capas: no se puede preguntar sin registr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arte del trabajo de un tablero no es programación ni inteligencia artificial: es limpiar. El mismo cliente escrito de tres maneras, dos categorías para el mismo producto y un mes con la mitad de los gastos registrados. Un modelo sobre datos sucios produce un informe impecable sobre una realidad inventa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s cuatro capas: no se puede preguntar sin regist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ablero con lenguaje natural es la cuarta capa: quien intenta comprarla sin las tres anteriores termina con un cuadro decorativo.]]></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4b-capas.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s cuatro capas: no se puede preguntar sin regist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egunta que un modelo contesta bien es la que se apoya en la primera barra; las demás producen respuestas seguras y mal fundamentadas.]]></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4b-barras.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s cuatro capas: no se puede preguntar sin regist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2]]></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Analitica de Datos para la Toma de Decisiones en la Pyme - Sesion 1]]></a:t>
            </a:r>
          </a:p>
        </p:txBody>
      </p:sp>
      <p:sp>
        <p:nvSpPr>
          <p:cNvPr id="10" name=""/>
          <p:cNvSpPr txBox="1"/>
          <p:nvPr/>
        </p:nvSpPr>
        <p:spPr>
          <a:xfrm>
            <a:off x="4362450" y="2771775"/>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rca en qué capa del diagrama pone el énfasis la sesión: si habla de herramientas sin hablar de registro, está saltándose la parte que decide el resultado.]]></a:t>
            </a:r>
          </a:p>
        </p:txBody>
      </p:sp>
      <p:sp>
        <p:nvSpPr>
          <p:cNvPr id="11" name=""/>
          <p:cNvSpPr txBox="1"/>
          <p:nvPr/>
        </p:nvSpPr>
        <p:spPr>
          <a:xfrm>
            <a:off x="4362450" y="45148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s cuatro capas: no se puede preguntar sin regist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2]]></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Fundamentos del Análisis de Datos para Toma de Decisiones]]></a:t>
            </a:r>
          </a:p>
        </p:txBody>
      </p:sp>
      <p:sp>
        <p:nvSpPr>
          <p:cNvPr id="10" name=""/>
          <p:cNvSpPr txBox="1"/>
          <p:nvPr/>
        </p:nvSpPr>
        <p:spPr>
          <a:xfrm>
            <a:off x="4362450" y="2771775"/>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ota la diferencia entre un dato, un indicador y una decisión: tres palabras que en la práctica de una PyME suelen usarse como sinónimos y no lo son.]]></a:t>
            </a:r>
          </a:p>
        </p:txBody>
      </p:sp>
      <p:sp>
        <p:nvSpPr>
          <p:cNvPr id="11" name=""/>
          <p:cNvSpPr txBox="1"/>
          <p:nvPr/>
        </p:nvSpPr>
        <p:spPr>
          <a:xfrm>
            <a:off x="4362450" y="45148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Las cuatro capas: no se puede preguntar sin registra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ueño quiere "un tablero con inteligencia artificial que le diga cómo va su negocio". Tiene ventas en un punto de venta, gastos en una libreta e inventario en la cabeza. ¿Cuál es el orden correct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rar la herramienta, capturar gastos después y ajustar el tablero con el tiempo]]></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gistrar todo en un solo lugar, ordenar categorías y recién entonces definir indicador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finir indicadores, comprar el tablero y delegar la captura a una pasante]]></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mpezar por el histórico: cargar tres años de facturas y dejar que el modelo orde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Las cuatro capas: no se puede preguntar sin registr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mayor parte del trabajo para tener un tablero útil está en limpiar y ordenar la información, no en configurar la herramien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s cuatro capas: no se puede preguntar sin regist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capas del dato empresarial con su señal de calid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2]]></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390650"/>
                <a:gridCol w="2400300"/>
                <a:gridCol w="2276475"/>
                <a:gridCol w="20478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que está bien h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suele negar que hace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solo lugar para venta, gasto e inven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 mensual sin reconstruir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ueño que lleva la lib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de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s, clientes y categorías consist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isma pregunta da la misma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i todo el mu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2]]></a:t>
            </a:r>
          </a:p>
        </p:txBody>
      </p:sp>
      <p:graphicFrame>
        <p:nvGraphicFramePr>
          <p:cNvPr id="7" name="" descr=""/>
          <p:cNvGraphicFramePr>
            <a:graphicFrameLocks noGrp="1"/>
          </p:cNvGraphicFramePr>
          <p:nvPr/>
        </p:nvGraphicFramePr>
        <p:xfrm>
          <a:off x="514350" y="1257300"/>
          <a:ext cx="8115300" cy="2352675"/>
        </p:xfrm>
        <a:graphic>
          <a:graphicData uri="http://schemas.openxmlformats.org/drawingml/2006/table">
            <a:tbl>
              <a:tblPr firstRow="1" bandRow="1"/>
              <a:tblGrid>
                <a:gridCol w="1390650"/>
                <a:gridCol w="2400300"/>
                <a:gridCol w="2276475"/>
                <a:gridCol w="20478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que está bien h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suele negar que hace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d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o cinco números que cambian deci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uien sabe qué haría si se mueve 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veedor del tabl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a, fecha y registro de la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uede revisar el error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ie, pero no se ha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uatro números y no vei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o cinco números bastan: venta del mes, días de cobranza, merma, margen por producto y tiempo de respuesta al cliente. La lista larga se ve profesional y no cambia ninguna decisión; el tablero sirve cuando alguien sabe qué haría distinto si el número se mueve.]]></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ueba rápida: para cada indicador de la lista, contestar en voz alta qué decisión cambiaría si empeora dos puntos. Si la respuesta es un encogimiento de hombros, el indicador no sirve, aunque se vea profesional. El tablero de una empresa de veinte personas cabe en una hoja y se lee en cinco minut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uatro números y no vei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ablero sirve cuando se puede preguntar por qué: una cifra sin explicación solo cambia de lugar la sospecha.]]></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2-flujo.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219700"/>
          <a:chOff x="514350" y="247650"/>
          <a:chExt cx="8629650" cy="52197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uatro números y no vei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2]]></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ANÁLISIS de DATOS de una EMPRESA ¿Qué INFORMACIÓN necesitas GESTIONAR?]]></a:t>
            </a:r>
          </a:p>
        </p:txBody>
      </p:sp>
      <p:sp>
        <p:nvSpPr>
          <p:cNvPr id="10" name=""/>
          <p:cNvSpPr txBox="1"/>
          <p:nvPr/>
        </p:nvSpPr>
        <p:spPr>
          <a:xfrm>
            <a:off x="4362450" y="3181350"/>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trasta la lista de información que pide el video con la que tu empresa registra hoy: la diferencia entre las dos es el trabajo real antes de cualquier tablero.]]></a:t>
            </a:r>
          </a:p>
        </p:txBody>
      </p:sp>
      <p:sp>
        <p:nvSpPr>
          <p:cNvPr id="11" name=""/>
          <p:cNvSpPr txBox="1"/>
          <p:nvPr/>
        </p:nvSpPr>
        <p:spPr>
          <a:xfrm>
            <a:off x="4362450" y="49244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Cuatro números y no vein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recorrido del lunes por la mañana, del dato suelto a la decisión que se toma con él.]]></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solidar con nombres y categorías ya ordenados]]></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arar los cuatro indicadores contra la línea base]]></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guntar al modelo por las excepciones, no por el promedi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dir, firmar y anotar qué se decidió y con qué dat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ar los movimientos del día anterior en un solo lug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uatro números y no vei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número que conviene tener a la mano para entender de qué hablamos. Una distribuidora que vende 180 000 pesos al mes a crédito y cobra en promedio a 46 días tiene unos 276 000 pesos atrapados en la cartera: es casi dos meses de venta que están en la calle, no en la ca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Cuatro números y no vein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distribuidora vende 180 000 pesos al mes a crédito y cobra en promedio a 46 días. ¿Cuántos pesos tiene atrapados en cartera? Redondea a miles de peso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en cartera): ________________]]></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Predi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Cuatro números y no vein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afetería le pide a una herramienta que pronostique las ventas del próximo trimestre con sus datos de dos años. Antes de ver el resultado, ¿qué es lo más probabl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pronóstico acierte porque tiene dos años de historia]]></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acierte en el patrón semanal y estacional y falle en lo nuevo: un local cercano, un cambio de precio, una moda]]></a:t>
            </a:r>
          </a:p>
        </p:txBody>
      </p:sp>
      <p:sp>
        <p:nvSpPr>
          <p:cNvPr id="11" name=""/>
          <p:cNvSpPr txBox="1"/>
          <p:nvPr/>
        </p:nvSpPr>
        <p:spPr>
          <a:xfrm>
            <a:off x="666750" y="3724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falle todo porque los pronósticos no sirven para negocios pequeño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Predi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2]]></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herramienta se niegue a responder por falta de dato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puede predecirse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cosas que un pronóstico empresarial sí puede ayudar a predecir: la demanda repetible, con estacionalidad e historial, y el riesgo de cobro de quien ya compró. No puede predecir el lanzamiento sin histórico, el efecto de una campaña nueva ni la decisión de un competidor, que es justamente donde más se le pregun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puede predecirse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riterio no es cuánto sabe el modelo sino cuánto cuesta equivocarse y quién paga ese error.]]></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2-matriz.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puede predecirse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2]]></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3 proyectos IA que toda Pyme necesita]]></a:t>
            </a:r>
          </a:p>
        </p:txBody>
      </p:sp>
      <p:sp>
        <p:nvSpPr>
          <p:cNvPr id="10" name=""/>
          <p:cNvSpPr txBox="1"/>
          <p:nvPr/>
        </p:nvSpPr>
        <p:spPr>
          <a:xfrm>
            <a:off x="4362450" y="2362200"/>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lasifica los tres proyectos del video según sean repetibles o únicos: los repetibles son los que un pronóstico sostiene, y casi siempre son de cobranza o de reposición.]]></a:t>
            </a:r>
          </a:p>
        </p:txBody>
      </p:sp>
      <p:sp>
        <p:nvSpPr>
          <p:cNvPr id="11" name=""/>
          <p:cNvSpPr txBox="1"/>
          <p:nvPr/>
        </p:nvSpPr>
        <p:spPr>
          <a:xfrm>
            <a:off x="4362450" y="41052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629275"/>
          <a:chOff x="514350" y="247650"/>
          <a:chExt cx="8629650" cy="56292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puede predecirse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2]]></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2105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Webinar gerencia Financiera y Valoración de Empresas con Herramientas de Inteligencia Artificial]]></a:t>
            </a:r>
          </a:p>
        </p:txBody>
      </p:sp>
      <p:sp>
        <p:nvSpPr>
          <p:cNvPr id="10" name=""/>
          <p:cNvSpPr txBox="1"/>
          <p:nvPr/>
        </p:nvSpPr>
        <p:spPr>
          <a:xfrm>
            <a:off x="4362450" y="3590925"/>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qué parte del análisis financiero se apoya en modelos y qué parte queda en el juicio del que firma: esa segunda parte es la que nadie puede subcontratar.]]></a:t>
            </a:r>
          </a:p>
        </p:txBody>
      </p:sp>
      <p:sp>
        <p:nvSpPr>
          <p:cNvPr id="11" name=""/>
          <p:cNvSpPr txBox="1"/>
          <p:nvPr/>
        </p:nvSpPr>
        <p:spPr>
          <a:xfrm>
            <a:off x="4362450" y="533400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Qué puede predecirse y qué n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regunta empresarial según si admite pronóstico con los datos que una PyME suele tener.]]></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nosticabl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poyable con criteri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pronosticable]]></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enta semanal de los diez productos de mayor rotación]]></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babilidad de que una factura de 60 días se pague tard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sumo de insumo por hora de producc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lientes con riesgo de dejar de comprar este trimestr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argen real de un producto con devolucione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sultado de lanzar un producto que nadie ha probad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fecto de una campaña que se estrena mañana]]></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Qué va a hacer el competidor el próximo semestre]]></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Qué puede predecirse y qué n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modelo sugiere recortar el stock de un producto porque "la tendencia indica baja rotación". ¿Qué hace el dueño antes de recortar?]]></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epta: el modelo tiene más datos que él]]></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ide la fuente, el periodo y si la baja incluye el mes en que se acabó el stock]]></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orta la mitad por si acaso]]></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mbia de herramienta porque le dio un mal consej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os errores que llegan con tono ejecutiv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fecto de fábrica de estos sistemas es que contestan con el mismo tono una verdad y una invención. Cuando el dato no existe, no dicen no sé: completan con lo más parecido que encontraron, y esa respuesta llega al dueño vestida de informe ejecutivo.]]></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la regla de oro del uso empresarial: cuando la respuesta viene sin fuente, no es un dato, es una hipótesis con buena caligrafía. Conviene exigir tres cosas antes de actuar: de dónde salió el número, en qué periodo se midió y qué otros factores cambiaron en ese mismo periodo. Las tres preguntas le quitan a la herramienta la mitad de su brillo y toda su utilid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os errores que llegan con tono ejecutiv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de decisión más caro no es un número mal calculado: es leer una coincidencia como causa cuando dos cosas subieron el mismo mes. Nadie revisó que en ese mes hubo menos días de lluvia, un competidor sin stock y una promoción que sí costó diner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cinco a ocho años la competencia operativa de un empresario no va a ser saber usar un programa de hojas de cálculo: va a ser saber preguntar. La misma herramienta da resultados opuestos según quién la usa, porque la calidad de la respuesta depende de la pregunta y del criterio para dudar de ell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os errores que llegan con tono ejecutiv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áquina agrega seguridad a cualquier respuesta, incluida la equivocada: por eso el criterio del dueño sigue siendo el control final.]]></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4b-contraste.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Los errores que llegan con tono ejecutiv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de estas afirmaciones sobre decidir con modelos es incorrecta: identifica la que confunde coincidencia con causalidad. ¿Cuál?]]></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tablero bien armado compara contra la línea base y muestra de dónde salió cada número.]]></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ando el dato no existe, el modelo completa con lo más parecido y lo presenta con el mismo tono.]]></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dos cosas subieron el mismo mes, la herramienta confirma que una causó la otr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cas preguntas bien hechas valen más que un tablero con veinte gráfic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Los errores que llegan con tono ejecutiv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modelo de lenguaje afirma que dos fenómenos están relacionados porque aparecían juntos en los datos, aunque no exista causa entre ello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spuesta con confian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Los errores que llegan con tono ejecutiv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ntas veces has actuado con un número producido por una herramienta sin poder decir de qué fuente salió?]]></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unca: siempre pido la fuent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lguna vez, en decisiones chicas]]></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recuentemente, porque la respuesta llega con aspecto de inform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unca lo he revisado, no sé cóm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Los errores que llegan con tono ejecutiv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efecto de fábrica de estos sistemas es que responden con el mismo tono una verdad y una ___.]]></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ecidir y dejar consta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 de este tema: ningún gasto, contrato, despido, crédito ni cambio de precio se justifica con la salida de una herramienta. La máquina argumenta, la persona decide, y la decisión se anota con fecha para poder revisarla con calma cuando existan los resultado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ecidir y dejar consta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 decisiones es la práctica que separa a la empresa que aprende de la que repite el error. Una hoja, cinco columnas: fecha, decisión, número en que se apoyó, quién firmó y qué pasó. En un año de hojas se tiene algo que ninguna consultoría vende: evidencia propia sobre cómo funciona ese negocio particular bajo condiciones real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ecidir y dejar constancia · Montar el ciclo de medición y decisión,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solo registr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ta, gasto e inventario en un lugar, con captura diaria y sin reconstruir el m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ecidir y dejar constancia · Montar el ciclo de medición y decisión,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rdenar categoría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iente, producto y categoría con una lista corta y sin sinónimos nuevos cada seman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ecidir y dejar constancia · Montar el ciclo de medición y decisión,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indicadore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ta, días de cobranza, merma y tiempo de respuesta, todos con línea bas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ecidir y dejar constancia · Montar el ciclo de medición y decisión,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r por excepcione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le al modelo qué se salió del patrón, no que repita el promedi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ecidir y dejar constancia · Montar el ciclo de medición y decisión,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igir fuente y period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ún gasto se aprueba con una respuesta que no dice de dónde salió el númer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ecidir y dejar constancia · Montar el ciclo de medición y decisión,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r la decis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echa, decisión, dato, firma y resultado: el activo que nadie puede copi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écada de los números, por tram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2026-2027 · Captura única]]></a:t>
            </a:r>
          </a:p>
        </p:txBody>
      </p:sp>
      <p:sp>
        <p:nvSpPr>
          <p:cNvPr id="8" name=""/>
          <p:cNvSpPr txBox="1"/>
          <p:nvPr/>
        </p:nvSpPr>
        <p:spPr>
          <a:xfrm>
            <a:off x="514350" y="15906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unifica el registro; el cierre mensual deja de reconstruirse a mano.]]></a:t>
            </a:r>
          </a:p>
        </p:txBody>
      </p:sp>
      <p:sp>
        <p:nvSpPr>
          <p:cNvPr id="9" name=""/>
          <p:cNvSpPr txBox="1"/>
          <p:nvPr/>
        </p:nvSpPr>
        <p:spPr>
          <a:xfrm>
            <a:off x="514350" y="23241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2028-2029 · Indicadores vivos]]></a:t>
            </a:r>
          </a:p>
        </p:txBody>
      </p:sp>
      <p:sp>
        <p:nvSpPr>
          <p:cNvPr id="10" name=""/>
          <p:cNvSpPr txBox="1"/>
          <p:nvPr/>
        </p:nvSpPr>
        <p:spPr>
          <a:xfrm>
            <a:off x="514350" y="26955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tro números con línea base se revisan cada semana en cinco minutos.]]></a:t>
            </a:r>
          </a:p>
        </p:txBody>
      </p:sp>
      <p:sp>
        <p:nvSpPr>
          <p:cNvPr id="11" name=""/>
          <p:cNvSpPr txBox="1"/>
          <p:nvPr/>
        </p:nvSpPr>
        <p:spPr>
          <a:xfrm>
            <a:off x="514350" y="34385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2029-2031 · Preguntas en lenguaje natural]]></a:t>
            </a:r>
          </a:p>
        </p:txBody>
      </p:sp>
      <p:sp>
        <p:nvSpPr>
          <p:cNvPr id="12" name=""/>
          <p:cNvSpPr txBox="1"/>
          <p:nvPr/>
        </p:nvSpPr>
        <p:spPr>
          <a:xfrm>
            <a:off x="514350" y="3800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dueño pregunta y el sistema busca excepciones: requiere datos ordenados desde ant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écada de los números, por tram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2031-2033 · Pronóstico operativo]]></a:t>
            </a:r>
          </a:p>
        </p:txBody>
      </p:sp>
      <p:sp>
        <p:nvSpPr>
          <p:cNvPr id="8" name=""/>
          <p:cNvSpPr txBox="1"/>
          <p:nvPr/>
        </p:nvSpPr>
        <p:spPr>
          <a:xfrm>
            <a:off x="514350" y="15906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posición de inventario y riesgo de cobro se anticipan con historial propio.]]></a:t>
            </a:r>
          </a:p>
        </p:txBody>
      </p:sp>
      <p:sp>
        <p:nvSpPr>
          <p:cNvPr id="9" name=""/>
          <p:cNvSpPr txBox="1"/>
          <p:nvPr/>
        </p:nvSpPr>
        <p:spPr>
          <a:xfrm>
            <a:off x="514350" y="23241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2034 · Ventaja del registro]]></a:t>
            </a:r>
          </a:p>
        </p:txBody>
      </p:sp>
      <p:sp>
        <p:nvSpPr>
          <p:cNvPr id="10" name=""/>
          <p:cNvSpPr txBox="1"/>
          <p:nvPr/>
        </p:nvSpPr>
        <p:spPr>
          <a:xfrm>
            <a:off x="514350" y="26955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 tenga decisiones anotadas y datos limpios decide mejor; la licencia ya la tienen todo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sistema me dice qué producto dejar de vender y en qué semana pedir: eso es exactamente lo que yo no tengo tiempo de calcular, así que le hago caso.»]]></a:t>
            </a:r>
          </a:p>
        </p:txBody>
      </p:sp>
      <p:sp>
        <p:nvSpPr>
          <p:cNvPr id="8" name=""/>
          <p:cNvSpPr txBox="1"/>
          <p:nvPr/>
        </p:nvSpPr>
        <p:spPr>
          <a:xfrm>
            <a:off x="514350" y="23717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ocio quiere convertir las sugerencias del tablero en decisiones automáticas de compra y surtido. Contesta distinguiendo cálculo anticipado de responsabilidad de decidir.]]></a:t>
            </a:r>
          </a:p>
        </p:txBody>
      </p:sp>
      <p:sp>
        <p:nvSpPr>
          <p:cNvPr id="9" name=""/>
          <p:cNvSpPr txBox="1"/>
          <p:nvPr/>
        </p:nvSpPr>
        <p:spPr>
          <a:xfrm>
            <a:off x="514350" y="3448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tesis]]></a:t>
            </a:r>
          </a:p>
        </p:txBody>
      </p:sp>
      <p:sp>
        <p:nvSpPr>
          <p:cNvPr id="10"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odelo calcula más rápido; no sabe que el proveedor de ese producto acaba de subir precio o que el local de al lado cerró.]]></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videnci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sugerencia aceptada sin registro no deja aprendizaje: en dos años la empresa repite la pregunta y la misma respuesta sin resultados.]]></a:t>
            </a:r>
          </a:p>
        </p:txBody>
      </p:sp>
      <p:sp>
        <p:nvSpPr>
          <p:cNvPr id="9" name=""/>
          <p:cNvSpPr txBox="1"/>
          <p:nvPr/>
        </p:nvSpPr>
        <p:spPr>
          <a:xfrm>
            <a:off x="514350" y="2514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azonamiento]]></a:t>
            </a:r>
          </a:p>
        </p:txBody>
      </p:sp>
      <p:sp>
        <p:nvSpPr>
          <p:cNvPr id="10" name=""/>
          <p:cNvSpPr txBox="1"/>
          <p:nvPr/>
        </p:nvSpPr>
        <p:spPr>
          <a:xfrm>
            <a:off x="514350" y="2790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decisión firmada con número y fecha es la que se puede corregir; la que ejecuta la máquina no tiene dueño cuando sale mal.]]></a:t>
            </a:r>
          </a:p>
        </p:txBody>
      </p:sp>
      <p:sp>
        <p:nvSpPr>
          <p:cNvPr id="11" name=""/>
          <p:cNvSpPr txBox="1"/>
          <p:nvPr/>
        </p:nvSpPr>
        <p:spPr>
          <a:xfrm>
            <a:off x="514350" y="34956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a respuesta se escribe en el OA; no se export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Decidir y dejar constanci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del tablero empresarial con su definición práctic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ndicador]]></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ínea base]]></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xcepción]]></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gistro de decisiones]]></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unto de partida propio anotado antes de la herramient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se salió del patrón y merece una mirad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echa, decisión, dato, firma y resultad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úmero que cambia una decisión si se muev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ecidir y dejar consta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que conviene temer: un producto representa la mitad de la venta del mes, 240 000 pesos del total de 480 000, y el modelo recomienda recortar su stock porque la rotación bajó tres semanas en las que simplemente no hubo inventari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Decidir y dejar constancia]]></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ducto representa la mitad de la venta mensual: 240 000 pesos del total de 480 000. Si el modelo recomienda recortar su stock y el dueño acepta sin revisar que en ese periodo se agotó tres semanas, ¿cuántos pesos de venta dependen de esa decisión mal informada? Redondea a miles.]]></a:t>
            </a:r>
          </a:p>
        </p:txBody>
      </p:sp>
      <p:sp>
        <p:nvSpPr>
          <p:cNvPr id="9"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en riesgo): ________________]]></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Decidir y dejar constanci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os cuatro indicadores que realmente cambiarían algo en tu empresa si se mueven, con su número de hoy y la fuente de donde salió. Después contesta: ¿qué decisión tomaste el último mes con un número que no podías rastrear hasta su origen?]]></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primera parte es el tablero; la segunda es el riesgo. Si la segunda respuesta es incómoda, el problema no es la herramienta, es que todavía no hay reglas para usarl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 hoja de decisión: fecha / decisión / número que la apoyó / quién firmó / qué pasó]]></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xto de ejemplo: columnas de un registro de decisiones que se pueda revisar en doce meses]]></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pacio de trabajo interactivo; se usa directamente en el O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ecidir y dejar constancia · Tarjetas del tema 4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atro capa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ecidir y dejar constancia · Tarjetas del tema 4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gistrar, ordenar, indicar, decidir: ninguna se salt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ecidir y dejar constancia · Tarjetas del tema 4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Indicador úti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ecidir y dejar constancia · Tarjetas del tema 4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abes qué harías distinto si ese número se muev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ecidir y dejar constancia · Tarjetas del tema 4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ronosticabl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ecidir y dejar constancia · Tarjetas del tema 4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manda repetible y riesgo de cobro; lo nuevo n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ecidir y dejar constancia · Tarjetas del tema 4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efecto de fábric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ecidir y dejar constancia · Tarjetas del tema 4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ismo tono para la verdad y para la invenc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ecidir y dejar constancia · Tarjetas del tema 4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Tres exigencia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ecidir y dejar constancia · Tarjetas del tema 4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uente, periodo y factores que cambiaron a la vez.]]></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ecidir y dejar constancia · Tarjetas del tema 4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Registro de decisione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ecidir y dejar constancia · Tarjetas del tema 4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echa, decisión, dato, firma y resultado: activo propi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ecidir y dejar constancia · Memoria del tema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2]]></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3352800"/>
                <a:gridCol w="4762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 sin fu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origen, periodo y fact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incidencia leída como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scar explicación alternativa antes de ga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nóstico de algo inéd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rlo como discusión, no como comprom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 ejecutada sin d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a, fecha y registro revi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ecidir y dejar constancia · Memoria del tema 4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tecnologia.lumbre.lat/object/emp-04"/>
              </a:rPr>
              <a:t><![CDATA[Abrir el juego en el O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pa de letras del tema 4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cho términos del dato empresarial, en horizontal, en mayúsculas y sin acentos.]]></a:t>
            </a:r>
          </a:p>
        </p:txBody>
      </p:sp>
      <p:sp>
        <p:nvSpPr>
          <p:cNvPr id="8" name="" descr=""/>
          <p:cNvSpPr/>
          <p:nvPr/>
        </p:nvSpPr>
        <p:spPr>
          <a:xfrm>
            <a:off x="514350" y="1905000"/>
            <a:ext cx="8115300" cy="225742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9" name=""/>
          <p:cNvSpPr txBox="1"/>
          <p:nvPr/>
        </p:nvSpPr>
        <p:spPr>
          <a:xfrm>
            <a:off x="628650" y="1981200"/>
            <a:ext cx="7886700" cy="2105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DATOQZXKLMNBP]]></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INDICADORQZXK]]></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PRONOSTICOQZX]]></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CARTERAQZXKLM]]></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MARGENQZXKLMN]]></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ALERTAQZXKLMN]]></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TENDENCIAQZZX]]></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CIERREZZQXXAB]]></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pa de letras del tema 4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labras: DATO · INDICADOR · PRONOSTICO · CARTERA · MARGEN · ALERTA · TENDENCIA · CIERRE]]></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l tablero interactivo se juega en el O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ecidir y dejar consta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2]]></a:t>
            </a:r>
          </a:p>
        </p:txBody>
      </p:sp>
      <p:sp>
        <p:nvSpPr>
          <p:cNvPr id="7" name="" descr=""/>
          <p:cNvSpPr/>
          <p:nvPr/>
        </p:nvSpPr>
        <p:spPr>
          <a:xfrm>
            <a:off x="514350" y="1238250"/>
            <a:ext cx="38100" cy="13620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egunta en lenguaje natural es la capa final de un trabajo que empieza en la captura del día. Quien compra la capa final sin las otras tres no tiene un tablero: tiene un adorno con buena letra.]]></a:t>
            </a:r>
          </a:p>
        </p:txBody>
      </p:sp>
      <p:sp>
        <p:nvSpPr>
          <p:cNvPr id="9" name="" descr=""/>
          <p:cNvSpPr/>
          <p:nvPr/>
        </p:nvSpPr>
        <p:spPr>
          <a:xfrm>
            <a:off x="514350" y="26955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26765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Idea central del tema 4]]></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ste objeto dentro de la ruta del cur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2]]></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381250"/>
                <a:gridCol w="5734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eg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ministración y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r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resarios e IA (2026-203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 del empresario aume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der, medir y decidir con mode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rea de cono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alítica de datos y decisión geren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r y decidir: datos, indicadores, pronóstico y errores con tono ejecu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ste objeto dentro de la ruta del cur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4"/>
              </a:rPr>
              <a:t><![CDATA[Medir y decidir con IA: capas del dato, cuatro indicadores, qué es pronosticable y los errores que lleg…]]></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2]]></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381250"/>
                <a:gridCol w="5734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o en la 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de 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icul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med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d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estudio con video, diagrama propio y reactivos con 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rrequi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as 2 y 3 de esta 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adwise Consult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2026-10-24T23:41:51Z</dcterms:created>
  <dcterms:modified xsi:type="dcterms:W3CDTF">2026-10-24T23:41:51Z</dcterms:modified>
  <dc:title>Medir y decidir con IA: capas del dato, cuatro indicadores, qué es pronosticable y los errores que llegan con tono ejecutivo</dc:title>
  <dc:description>Presentación editable del OA «Medir y decidir con IA: capas del dato, cuatro indicadores, qué es pronosticable y los errores que llegan con tono ejecutivo». Enlace: https://tecnologia.lumbre.lat/object/emp-04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