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regulación, sesgo y fraude: lo que se firma cuando se activa una herramient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activo y qué es un pasiv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activo y qué es un pasiv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hLJuz1yzCL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Ghhbwccawn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finir qué campos mínimos necesita el asistente y qué datos personales quedan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ncipio de minimización resuelve más riesgo que cualquier compra de seguridad: si el nombre, el teléfono y el domicilio no viajan, no hay tratamiento de datos personales que justifique una complejidad que la empresa no va a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y un criterio que resuelve la mitad de los casos sin consultar a ningún abogado: no subir lo que la herramienta no necesita. Para pedir un pronóstico de reposición no hace falta el nombre del cliente ni su teléfono; alcanza con producto, cantidad y fecha. El dato que no sale de la empresa no puede filtrarse, entrenar a un tercero ni violar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pagó con dinero, se pagó con control: el proveedor puede usar ese material para entrenar, y el activo más difícil de reponer de la empresa queda fuera de su alcance y de su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ase de clientes es el activo que menos se puede reponer y el más fácil de entregar. Subir correos, teléfonos, domicilios e historiales de compra a una herramienta gratuita no cuesta dinero: cuesta control, y el control es lo único que hace que esa base siga siendo un activo y no un producto que alguien más está entre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Regulación: qué aplica hoy y qué viene»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Regulación: qué aplica hoy y qué viene»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Regulación: qué aplica hoy y qué viene»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K1zFfT1xd4Q]]></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viso de privacidad basta para poder usar los datos en lo que sea, si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aviso genérico no habilita cualquier uso: el tratamiento debe tener finalidad declarada y ser necesario y proporcionado. La idea de que el aviso de privacidad basta es la que más daño hace, porque da calma sin dar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viso de privacidad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guntar al modelo por el clima de la ciudad → Si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bir el catálogo y los precios para generar publicidades → Si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gar un texto de un cliente para redactar la respuesta → Riesgo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rgar ventas por producto sin nombre de cliente → Riesgo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xportar la base de clientes al panel del proveedor → Riesgo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ubir nómina y datos de salud a una app sin contrato → Riesgo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partir la fórmula del producto con un servicio externo → Riesgo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y un criterio que resuelve la mitad de los casos sin consultar a ningún abogado: no subir lo que la herramienta no necesita. Para pedir un pronóstico de reposición no hace falta el nombre del cliente ni su teléfono; alcanza con producto, cantidad y fecha. El dato que no sale de la empresa no puede filtrarse, entrenar a un tercero ni violar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Usamos una versión gratuita y no revisé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yoría de las empresas está en la tercera o cuarta casilla. No es una falta de interés: es que el contrato nunca fue una compra, y este tema existe para convertirlo en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reguntas por escrito antes de subir un archivo: qué datos se tratan y con qué finalidad, quién tiene acceso dentro de la empresa, cuánto tiempo se guardan y qué pasa con ellos al terminar el contrato. Si el proveedor no contesta las cuatro en un documento, no hay acuerdo: hay una caja de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Sesgo: la decisión que hereda el prejuicio»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Sesgo: la decisión que hereda el prejuicio»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OmaheBiv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concentre en llamar al perfil que siempre compró y deje de contactar a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atrón esperado es la concentración: el modelo optimiza contra el histórico, y el histórico es la prueba de a quién la empresa ya llamaba. El resultado es un embudo más eficiente y más estrecho, que además se siente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sgo en una empresa pequeña no se ve como en los documentales: no hay un sistema que rechace candidatos por apellido. Se ve como una lista de prospectos donde nunca aparece cierto barrio, un puntaje de crédito que castiga a quien paga distinto, o una hoja de vida descartada porque no coincide con el perfil que la empresa ya contrató diez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Predi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ar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detector elegante: hay una persona que conoce el negocio revisando quién quedó fuera y por qué, cinco minuto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trol del sesgo es aburrido y es posible: mirar de vez en cuando la lista de lo que el sistema descartó. Quién quedó fuera, con qué criterio y si alguien valioso habría estado ahí. Cinco minutos al mes, con una persona que conozca el negocio, y no con la hoja de métricas d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Fraude con inteligencia artificial: el riesgo que llega por WhatsApp»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Fraude con inteligencia artificial: el riesgo que llega por WhatsApp»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Fraude con inteligencia artificial: el riesgo que llega por WhatsApp»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80000 pesos (tolerancia ±15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40 000 menos 60 000 de cobertura son 280 000 pesos perdidos. Un procedimiento de segundo canal cuesta dos minutos por pago; la diferencia entre los dos minutos y los 280 000 pesos es la justificación completa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factura de 340 000 pesos a una cuenta que el proveedor nunca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firma el cambio por un contacto que ya tenía, con una pregunta que solo el proveedor real sabe cont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oz dejó de ser prueba. El único control que funciona es el canal distinto y la pregunta privada, y se pierde exactamente lo que se ahorra en no aplic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segundo canal: ningún cambio de cuenta, ningún pago fuera de lo habitual y ningún dato sensible se ejecuta con lo que dijo un mensaje, una llamada o un video. Se confirma por otro medio, con un contacto que la empresa ya tenía, y se pregunta algo que solo la otra persona real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control ya no existe como defensa: la calidad de la imitación sube cada año y el estrés del momento reduce la atención. La defensa es estructural, un segundo canal y una pregunta que no está en ningún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eció un riesgo operativo que no existía hace cinco años y que golpea directo a la caja: la voz y la cara del dueño o del proveedor, generadas por máquina. Una orden de pago con la voz conocida, un cambio de cuenta con el tono habitual, una urgencia creíble a las nueve de la noche. La defensa no es detectar el audio: es una regla de segundo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olítica de datos y pagos en una PyME,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Inventari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datos hay, dónde están y quién los puede ver, en una hoja de una car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olítica de datos y pagos en una PyME,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gla de minim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a personal viaja a la herramienta si el proceso funciona sin 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olítica de datos y pagos en una PyME,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uatro preguntas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trata, quién accede, cuánto tiempo guarda y qué pasa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olítica de datos y pagos en una PyME,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ista de lo que el bot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plazo, garantía y crédito: si entra duda, escala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olítica de datos y pagos en una PyME,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egundo canal para pa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o de cuenta o pago inusual se confirma por medio distinto y con pregunta pri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olítica de datos y pagos en una PyME,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ión mensual de desc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quedó fuera de la lista priorizada, con qué criterio y qué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emp-06]]></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fue sumando al riesgo del dato, año por año»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Fraude con inteligencia artificial: el riesgo que llega por WhatsApp»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emp-06]]></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nimización → No entregar lo que el proceso no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cargo de tratamiento → Contrato que dice qué hace el proveedor con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ditoría de descartes → Revisar quién quedó fuera de la lista del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gundo canal → Confirmar por otra vía antes de mover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este tema: los datos de clientes y personal se tratan como algo prestado, no como material de trabajo; ninguna herramienta entra sin las cuatro respuestas por escrito; ninguna decisión sobre personas la toma el sistema sola; y ningún pago se mueve sin confirmación por un segundo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6]]></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lacionar»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Fraude con inteligencia artificial: el riesgo que llega por WhatsApp»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datos de clientes tienes hoy, en dónde están y cuáles subirías a una herramienta si la necesitaras mañana. Después contesta la segunda parte: si esa información saliera en un periódico local esta semana, ¿qué cliente te dejaría de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emp-06]]></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ctivo o pa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ato es activo mientras se controla; sin control es pa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inim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ubas lo que el proceso no necesita: resuelve la mitad d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rata, quién accede, cuánto guarda, qué pasa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sg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rrio que nunca aparece, crédito que castiga al que paga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rau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oz y cara imitadas: la defensa es el segundo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odelo no responde: responde quien activó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4. Fraude con inteligencia artificial: el riesgo que llega por WhatsApp · Memoria del tema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4. Fraude con inteligencia artificial: el riesgo que llega por WhatsApp · Memoria del tema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tema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tema 6»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517" r:id="rId1"/>
    <p:sldLayoutId id="2481901518" r:id="rId2"/>
    <p:sldLayoutId id="2481901519" r:id="rId3"/>
    <p:sldLayoutId id="24819015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d79b34d722dd576c16139fd9ab7c9a4609a45ec1c18d7a21.jpg"/>
  <Relationship Id="rId3" Type="http://schemas.openxmlformats.org/officeDocument/2006/relationships/hyperlink" Target="https://tecnologia.lumbre.lat/object/emp-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d79b34d722dd576c16139fd9ab7c9a4609a45ec1c18d7a22.jpg"/>
  <Relationship Id="rId3" Type="http://schemas.openxmlformats.org/officeDocument/2006/relationships/hyperlink" Target="https://tecnologia.lumbre.lat/object/emp-06"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hyperlink" Target="https://tecnologia.lumbre.lat/object/emp-06" TargetMode="External"/>
  <Relationship Id="rId4" Type="http://schemas.openxmlformats.org/officeDocument/2006/relationships/hyperlink" Target="https://tecnologia.lumbre.lat/object/emp-06"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hyperlink" Target="https://tecnologia.lumbre.lat/object/emp-06" TargetMode="External"/>
  <Relationship Id="rId4" Type="http://schemas.openxmlformats.org/officeDocument/2006/relationships/hyperlink" Target="https://tecnologia.lumbre.lat/object/emp-06"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hLJuz1yzCLU3.jpg"/>
  <Relationship Id="rId3" Type="http://schemas.openxmlformats.org/officeDocument/2006/relationships/hyperlink" Target="https://tecnologia.lumbre.lat/object/emp-06" TargetMode="External"/>
  <Relationship Id="rId4" Type="http://schemas.openxmlformats.org/officeDocument/2006/relationships/hyperlink" Target="https://www.youtube.com/watch?v=hLJuz1yzCLU" TargetMode="External"/>
  <Relationship Id="rId5" Type="http://schemas.openxmlformats.org/officeDocument/2006/relationships/hyperlink" Target="https://www.youtube.com/watch?v=hLJuz1yzCLU" TargetMode="External"/>
  <Relationship Id="rId6"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GhhbwccawnM4.jpg"/>
  <Relationship Id="rId3" Type="http://schemas.openxmlformats.org/officeDocument/2006/relationships/hyperlink" Target="https://tecnologia.lumbre.lat/object/emp-06" TargetMode="External"/>
  <Relationship Id="rId4" Type="http://schemas.openxmlformats.org/officeDocument/2006/relationships/hyperlink" Target="https://www.youtube.com/watch?v=GhhbwccawnM" TargetMode="External"/>
  <Relationship Id="rId5" Type="http://schemas.openxmlformats.org/officeDocument/2006/relationships/hyperlink" Target="https://www.youtube.com/watch?v=GhhbwccawnM"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hyperlink" Target="https://tecnologia.lumbre.lat/object/emp-06" TargetMode="External"/>
  <Relationship Id="rId4" Type="http://schemas.openxmlformats.org/officeDocument/2006/relationships/hyperlink" Target="https://tecnologia.lumbre.lat/object/emp-06"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K1zFfT1xd4Q7.jpg"/>
  <Relationship Id="rId3" Type="http://schemas.openxmlformats.org/officeDocument/2006/relationships/hyperlink" Target="https://tecnologia.lumbre.lat/object/emp-06" TargetMode="External"/>
  <Relationship Id="rId4" Type="http://schemas.openxmlformats.org/officeDocument/2006/relationships/hyperlink" Target="https://www.youtube.com/watch?v=K1zFfT1xd4Q" TargetMode="External"/>
  <Relationship Id="rId5" Type="http://schemas.openxmlformats.org/officeDocument/2006/relationships/hyperlink" Target="https://www.youtube.com/watch?v=K1zFfT1xd4Q" TargetMode="External"/>
  <Relationship Id="rId6"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hyperlink" Target="https://tecnologia.lumbre.lat/object/emp-06" TargetMode="External"/>
  <Relationship Id="rId4" Type="http://schemas.openxmlformats.org/officeDocument/2006/relationships/hyperlink" Target="https://tecnologia.lumbre.lat/object/emp-06"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OmaheBivaM8.jpg"/>
  <Relationship Id="rId3" Type="http://schemas.openxmlformats.org/officeDocument/2006/relationships/hyperlink" Target="https://tecnologia.lumbre.lat/object/emp-06" TargetMode="External"/>
  <Relationship Id="rId4" Type="http://schemas.openxmlformats.org/officeDocument/2006/relationships/hyperlink" Target="https://www.youtube.com/watch?v=-OmaheBivaM" TargetMode="External"/>
  <Relationship Id="rId5" Type="http://schemas.openxmlformats.org/officeDocument/2006/relationships/hyperlink" Target="https://www.youtube.com/watch?v=-OmaheBivaM" TargetMode="External"/>
  <Relationship Id="rId6"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hyperlink" Target="https://tecnologia.lumbre.lat/object/emp-06" TargetMode="External"/>
  <Relationship Id="rId4"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6" TargetMode="External"/>
  <Relationship Id="rId3" Type="http://schemas.openxmlformats.org/officeDocument/2006/relationships/notesSlide" Target="../notesSlides/notesSlide8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ies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pres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nim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6"/>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vee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s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s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au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on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6"/>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dato como activo bajo custodia, aplicar minimización y las cuatro preguntas contractuales al proveedor, reconocer el sesgo que hereda el histórico en priorización y contratación, instaurar la auditoría de descartes y el segundo canal contra fraude, y asumir que la responsabilidad del error es de la empre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a 6 de 8, cierre de la etapa Personas, datos y riesgo. La base de clientes como préstamo y no como propiedad, el criterio de minimización que resuelve la mitad del riesgo, las cuatro preguntas por escrito al proveedor, qué exige la regulación que ya aplica y qué viene, el sesgo que se esconde en la lista de prospectos y de candidatos, el fraude con voz clonada y la regla de segundo canal. Cuatro videos y cuatro diagramas propio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4]]></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empresarios-e-ia · etapa:personas-datos-riesgo · tema:gobernanza-y-riesgo · nivel:intermedio · orden:6 · proteccion-de-datos · frau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regulación, sesgo y fraude: lo que se firma cuando se activa una herrami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tema es el más incómodo del curso porque no habla de eficiencia. Habla de lo que la empresa entrega sin cotizarlo: la información de sus clientes, la de su gente, el criterio con el que decide a quién llama y a quién no, y el dinero que puede salir por una orden que alguien no di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más grande que trae la adopción de inteligencia artificial en una PyME no es técnico ni legal: es que la empresa empezó a tratar información que no era suya —la de sus clientes y la de su propio personal— como si fuera un insumo gratis para configurar una herramienta de otra pers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regulación, sesgo y fraude: lo que se firma cuando se activa una herrami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4]]></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Empresarios e IA (2026-2034) · Ruta: Ruta del empresario aumentado · Etapa: Personas, datos y riesgo · Tema 6 de 8 · Dificultad: intermedia · Duración sugerida: una hora veinte con cuatro videos, cuatro diagramas propios y reactivos con evidencia · Prerrequisito: tema 5 de esta ruta (equipo y conocimiento) y tema 3 (datos del cliente en la venta) · Autoría: Roadwise Consul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activo y qué es un pasiv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se de clientes es el activo que menos se puede reponer y el más fácil de entregar. Subir correos, teléfonos, domicilios e historiales de compra a una herramienta gratuita no cuesta dinero: cuesta control, y el control es lo único que hace que esa base siga siendo un activo y no un producto que alguien más está entrenan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activo y qué es un pasiv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riterio que resuelve la mitad de los casos sin consultar a ningún abogado: no subir lo que la herramienta no necesita. Para pedir un pronóstico de reposición no hace falta el nombre del cliente ni su teléfono; alcanza con producto, cantidad y fecha. El dato que no sale de la empresa no puede filtrarse, entrenar a un tercero ni violar una l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activo y qué es un pasiv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fusión frecuente: creer que el dato es propio porque la empresa lo recopiló. Buena parte de lo que hay en el archivo de clientes es información personal que se entregó para comprar, no para entrenar un modelo ni para que otra empresa la use con fines que nadie declaró. La diferencia entre activo y pasivo está en el consentimiento y en el uso, no en la propiedad de la b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activo y qué es un pas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habitual es empezar por la última capa: sin saber qué dato sale, el contrato no protege de nad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6b-cap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activo y qué es un pas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riesgos comparten remedio: decir qué datos salen de la empresa, quién responde por lo que se promete y quién revisa lo que se decide.]]></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3-rejill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534025"/>
          <a:chOff x="514350" y="247650"/>
          <a:chExt cx="8629650" cy="55340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activo y qué es un pas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nteligencia Artificial y Marco Legal: Riesgos, Regulación y Oportunidades para las Empresas]]></a:t>
            </a:r>
          </a:p>
        </p:txBody>
      </p:sp>
      <p:sp>
        <p:nvSpPr>
          <p:cNvPr id="10" name=""/>
          <p:cNvSpPr txBox="1"/>
          <p:nvPr/>
        </p:nvSpPr>
        <p:spPr>
          <a:xfrm>
            <a:off x="4362450" y="318135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qué responsabilidades se mencionan como ya exigibles para una empresa mediana y cuáles dependen de una ley que todavía no está vigente: la lista de las primeras es la que hay que atender.]]></a:t>
            </a:r>
          </a:p>
        </p:txBody>
      </p:sp>
      <p:sp>
        <p:nvSpPr>
          <p:cNvPr id="11" name=""/>
          <p:cNvSpPr txBox="1"/>
          <p:nvPr/>
        </p:nvSpPr>
        <p:spPr>
          <a:xfrm>
            <a:off x="4362450" y="52387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activo y qué es un pas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rivacidad y gobernanza de datos en 2026: retos globales RGPD, IA y Latinoamérica]]></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ucha qué parte de la gobernanza es tecnológica y qué parte es organizativa: en una PyME el hueco casi siempre está en la segunda y se disfraza comprando la primera.]]></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Qué es un activo y qué es un pasiv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mpresa quiere usar un asistente que redacta respuestas con el historial de sus clientes. ¿Cuál es el primer paso de la política de dato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 a todos los clientes un nuevo consentimiento general por corre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qué campos mínimos necesita el asistente y qué datos personales quedan fuera]]></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atar un servicio de cifrado para la base de clien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hibir el uso de cualquier herramienta externa mientras exista duda leg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Qué es un activo y qué es un pasiv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bir la base de clientes a una herramienta gratuita no tiene consecuencias porque no se pagó por el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activo y qué es un pas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formación puede compartirse con una herramienta, bajo qué condición y cuánto cuesta perder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4]]></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09775"/>
                <a:gridCol w="2000250"/>
                <a:gridCol w="21050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de salir de la empre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unca sale sin contr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sto si se fil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público y pre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sin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úmenes de venta por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agregado y sin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nombre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o y teléfon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alidad y plazo decla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4]]></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9775"/>
                <a:gridCol w="2000250"/>
                <a:gridCol w="21050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de salir de la empre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unca sale sin contr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sto si se fil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micilios y RF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miento con encargado f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y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de salud o nómina del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base legal especí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y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tas, claves y método de prod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reto industrial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rrecupe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gulación: qué aplica hoy y qué vien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ulación avanza más lento que la adopción y por eso casi nunca llega a tiempo para proteger a quien se confió. En la Unión Europea ya hay obligaciones con fechas para los sistemas de riesgo, y en América Latina el piso es la legislación de datos personales, que sí aplica hoy a la empresa que sube una base de clientes a un servidor aje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gulación: qué aplica hoy y qué vien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tomar una decisión práctica: trabajar como si la regulación avanzada ya aplicara. No porque la multa llegue, sino porque las obligaciones que esas leyes imponen —minimización, registro, consentimiento verificable, borrado cuando el cliente lo pide— son las mismas que evitan la filtración que sí cuesta dinero y clientes hoy. Y conviene quitarse de encima una idea falsa que circula en los cursos cortos: nadie está protegido por la convicción de que el aviso de privacidad basta para hacer cualquier cosa con el dato que otro le entreg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gulación: qué aplica hoy y qué vien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reguntas por escrito antes de subir un archivo: qué datos se tratan y con qué finalidad, quién tiene acceso dentro de la empresa, cuánto tiempo se guardan y qué pasa con ellos al terminar el contrato. Si el proveedor no contesta las cuatro en un documento, no hay acuerdo: hay una caja de tex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gulación: qué aplica hoy y qué vien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documento no es un trámite legal mayor: en una empresa de veinte personas cabe en dos páginas y es lo que convierte una suscripción en una relación revisable. Sin él, cualquier discusión posterior sobre quién usó qué, con qué fin y durante cuánto tiempo se cierra con un copy-paste de los términos del servicio, que no fueron escritos para proteger a la empresa que paga la mensualid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gulación: qué aplica hoy y qué vie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de las cuatro es ilegal por sí misma: el problema es hacerlas sin reglas escritas y sin saber que se están haciend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6b-matriz.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gulación: qué aplica hoy y qué vie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Reglamento Europeo de IA: qué ha cambiado el 2 de agosto de 2026 y qué debe hacer tu empresa]]></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 qué exige el reglamento a quien usa la herramienta y qué exige a quien la construye: en una PyME casi todo cae del primer lado y casi nadie lo sabe.]]></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Regulación: qué aplica hoy y qué vien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afirmaciones sobre datos y regulación es incorrecta. ¿Cuá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inimización de datos reduce el riesgo sin costo para la empres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viso de privacidad basta para poder usar los datos en lo que sea, sin lími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proveedor que entrena con la base de clientes está cobrando de otra mane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datos de personal y de salud piden una base legal más exig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Regulación: qué aplica hoy y qué vien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uso cotidiano de una herramienta según el riesgo del dato que se le entreg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 riesg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 medi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 al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r al modelo por el clima de la ciudad]]></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bir el catálogo y los precios para generar publicidad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gar un texto de un cliente para redactar la respues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gar ventas por producto sin nombre de c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xportar la base de clientes al panel del proveedo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ubir nómina y datos de salud a una app sin contra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partir la fórmula del producto con un servicio extern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Regulación: qué aplica hoy y qué vien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enes por escrito qué hace tu proveedor de software con los datos de tus cli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hay un contrato de tratamiento de dato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términos de servicio que leí a medi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unca lo pregunté]]></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mos una versión gratuita y no revisé n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sgo: la decisión que hereda el preju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sgo en una empresa pequeña no se ve como en los documentales: no hay un sistema que rechace candidatos por apellido. Se ve como una lista de prospectos donde nunca aparece cierto barrio, un puntaje de crédito que castiga a quien paga distinto, o una hoja de vida descartada porque no coincide con el perfil que la empresa ya contrató diez vec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sgo: la decisión que hereda el preju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zón por la que esto importa en una empresa y no solo en una multinacional es que aquí el sesgo decide a quién se llama, a quién se le da crédito y a quién se contrata. Son tres decisiones que valen dinero y que afectan a personas concretas, y se toman cada vez más rápido con una recomendación que llega redactada como si fuera un cálculo neut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sgo: la decisión que hereda el preju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l sesgo es aburrido y es posible: mirar de vez en cuando la lista de lo que el sistema descartó. Quién quedó fuera, con qué criterio y si alguien valioso habría estado ahí. Cinco minutos al mes, con una persona que conozca el negocio, y no con la hoja de métricas del proveed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sgo: la decisión que hereda el preju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a automatización comercial sin reglas escritas convierte un error de software en un compromiso de la empres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6b-fluj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sgo: la decisión que hereda el preju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orena Fernández: Sesgo de la IA, ¿deciden los algoritmos por ti?]]></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é parte del sesgo viene del dato histórico y qué parte del diseño del sistema: en una PyME, la primera es la que reproduce lo que la empresa ya hacía a ojo.]]></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Sesgo: la decisión que hereda el preju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mpresa usa un modelo para priorizar qué prospectos llamar, entrenado con los cierres de los últimos tres años. Antes de ver el efecto, ¿qué es lo más probable que ocurra con la carter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sistema encuentre clientes nuevos en segmentos que nadie probó]]></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concentre en llamar al perfil que siempre compró y deje de contactar al res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riorización no cambie nada porque todos los prospectos son iguales]]></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modelo rechace funcionar sin un contrato de dat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Sesgo: la decisión que hereda el preju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trol del sesgo es aburrido y es posible: mirar de vez en cuando la lista de lo que el sistema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ió un riesgo operativo que no existía hace cinco años y que golpea directo a la caja: la voz y la cara del dueño o del proveedor, generadas por máquina. Una orden de pago con la voz conocida, un cambio de cuenta con el tono habitual, una urgencia creíble a las nueve de la noche. La defensa no es detectar el audio: es una regla de segundo can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sos que más se repiten son simples de contar: una llamada del dueño pidiendo un pago urgente con su voz habitual, un correo del proveedor de siempre con la cuenta cambiada, un audio del familiar o del contador pidiendo un dato. Lo que cambió es la fábrica: antes se necesitaba parecer alguien; ahora basta una muestra de voz de treinta segund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segundo canal: ningún cambio de cuenta, ningún pago fuera de lo habitual y ningún dato sensible se ejecuta con lo que dijo un mensaje, una llamada o un video. Se confirma por otro medio, con un contacto que la empresa ya tenía, y se pregunta algo que solo la otra persona real sab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imensionar el costo basta el caso base que se repite en las alertas: una empresa paga una factura de 340 000 pesos a una cuenta que el proveedor nunca cambió, y el seguro de fraude cubre apenas una parte. El fraude dejó de ser un evento excepcional para convertirse en un riesgo de procedimiento, y los procedimientos se arreglan con dos minutos de confirm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Fraude con inteligencia artificial: el riesgo que llega por WhatsApp]]></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mpresa paga una factura de 340 000 pesos a una cuenta que el proveedor nunca cambió. El seguro de fraude cubre 60 000 pesos. ¿Cuánto pierde la empresa? Redondea a mil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Fraude con inteligencia artificial: el riesgo que llega por WhatsApp]]></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un audio del proveedor habitual: cambió de banco y pide depositar hoy la quincena. ¿Qué hace el encargado de pag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posita: la voz es claramente la del proveedor y hay urgenc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irma el cambio por un contacto que ya tenía, con una pregunta que solo el proveedor real sabe contest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de que envíen la factura otra vez por el mismo cana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 el audio como comprobante y procede con el pa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Fraude con inteligencia artificial: el riesgo que llega por WhatsApp]]></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tectar un audio falso escuchando si suena natural es un control confiable para autorizar un pag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Política de datos y pagos en una PyME, en seis movimient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ventario mínim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s hay, dónde están y quién los puede ver, en una hoja de una caril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Política de datos y pagos en una PyME, en seis movimient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minimización]]></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personal viaja a la herramienta si el proceso funciona sin ell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Política de datos y pagos en una PyME, en seis movimient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eguntas al proveedo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rata, quién accede, cuánto tiempo guarda y qué pasa al termin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Política de datos y pagos en una PyME, en seis movimient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sta de lo que el bot no dic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plazo, garantía y crédito: si entra duda, escala a una perso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Política de datos y pagos en una PyME, en seis movimient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ndo canal para pago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o de cuenta o pago inusual se confirma por medio distinto y con pregunta priva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Política de datos y pagos en una PyME, en seis movimient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ión mensual de descarte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quedó fuera de la lista priorizada, con qué criterio y qué se corrig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fue sumando al riesgo del dato, año por añ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4-2025 · Todo a la nube]]></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sube sin preguntar: la comodidad era el argumento y el contrato no existía.]]></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6 · Llamada clonada]]></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raude por voz pasa de caso raro a procedimiento de manual en PyMEs.]]></a:t>
            </a:r>
          </a:p>
        </p:txBody>
      </p:sp>
      <p:sp>
        <p:nvSpPr>
          <p:cNvPr id="11" name=""/>
          <p:cNvSpPr txBox="1"/>
          <p:nvPr/>
        </p:nvSpPr>
        <p:spPr>
          <a:xfrm>
            <a:off x="514350" y="34385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7-2028 · Obligaciones de uso]]></a:t>
            </a:r>
          </a:p>
        </p:txBody>
      </p:sp>
      <p:sp>
        <p:nvSpPr>
          <p:cNvPr id="12" name=""/>
          <p:cNvSpPr txBox="1"/>
          <p:nvPr/>
        </p:nvSpPr>
        <p:spPr>
          <a:xfrm>
            <a:off x="514350" y="3800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cos con fechas y exigencias sobre sistemas de riesgo y sobre quién usa la herramien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fue sumando al riesgo del dato, año por añ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9-2031 · Datos o nada]]></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liente empieza a condicionar: quién trata su información y para qué.]]></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2-2034 · Costo de la historia]]></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e entregó sin contrato no se recupera: se renegocia o se reconstruye la ba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modelo se equivoca con un cliente, la responsabilidad no es del modelo. La empresa prometió, la empresa respondió con su marca y la empresa paga: por eso toda automatización que habla con clientes necesita reglas escritas, un registro de revisiones y una persona que responda por lo que dij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cómoda de esta regla es que también es la más barata: un bot con reglas escritas, un registro de lo que dijo y un nombre responsable no requiere software adicional. Requiere que alguien decida qué puede prometer y que alguien firme lo que promete, dos cosas que casi ninguna PyME ha hecho antes de activar la herramien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cumplo la ley europea cuando me aplique, me alcanza: mientras no haya multa, el dato libre de mis clientes es mi ventaja competitiva.»]]></a:t>
            </a:r>
          </a:p>
        </p:txBody>
      </p:sp>
      <p:sp>
        <p:nvSpPr>
          <p:cNvPr id="8" name=""/>
          <p:cNvSpPr txBox="1"/>
          <p:nvPr/>
        </p:nvSpPr>
        <p:spPr>
          <a:xfrm>
            <a:off x="514350" y="23717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ocio quiere usar sin límites los datos de clientes para personalizar ofertas y vender listas cruzadas. Contesta distinguiendo ventaja comercial de disposición del dato ajeno.]]></a:t>
            </a:r>
          </a:p>
        </p:txBody>
      </p:sp>
      <p:sp>
        <p:nvSpPr>
          <p:cNvPr id="9" name=""/>
          <p:cNvSpPr txBox="1"/>
          <p:nvPr/>
        </p:nvSpPr>
        <p:spPr>
          <a:xfrm>
            <a:off x="514350" y="3448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ase es un préstamo con finalidad: el cliente la dio para comprar, no para que se negocie con el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entaja real es la confianza, y la confianza se pierde en un solo pantallazo del uso que se le dio al dato.]]></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contrato no hay relación comercial con el proveedor: hay entrega de material sin comprobante, que no se puede auditar ni recuperar.]]></a:t>
            </a:r>
          </a:p>
        </p:txBody>
      </p:sp>
      <p:sp>
        <p:nvSpPr>
          <p:cNvPr id="11"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este tema: los datos de clientes y personal se tratan como algo prestado, no como material de trabajo; ninguna herramienta entra sin las cuatro respuestas por escrito; ninguna decisión sobre personas la toma el sistema sola; y ningún pago se mueve sin confirmación por un segundo ca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Fraude con inteligencia artificial: el riesgo que llega por WhatsApp]]></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trol del riesgo con su definición operativ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inimiz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cargo de tratami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uditoría de descar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gundo can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rato que dice qué hace el proveedor con el da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quién quedó fuera de la lista del mode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rmar por otra vía antes de mover diner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entregar lo que el proceso no necesi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4]]></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reglas que valen más que cualquier política larg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ato personal no sale si el proceso funciona sin él. Ninguna decisión sobre personas la toma el sistema sola. Ningún pago se ejecuta con lo que dijo un mensaje. Tres líneas, escritas y conocidas por todo el equipo, cubren la mayoría del riesgo de esta déca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4]]></a:t>
            </a:r>
          </a:p>
        </p:txBody>
      </p:sp>
      <p:sp>
        <p:nvSpPr>
          <p:cNvPr id="7" name="" descr=""/>
          <p:cNvSpPr/>
          <p:nvPr/>
        </p:nvSpPr>
        <p:spPr>
          <a:xfrm>
            <a:off x="514350" y="1238250"/>
            <a:ext cx="38100" cy="13620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mpresa no es dueña del dato de sus clientes: es custodio de una información que le prestó para comprarle. Esa frase cambia más decisiones que cualquier política de privacidad descargada de internet.]]></a:t>
            </a:r>
          </a:p>
        </p:txBody>
      </p:sp>
      <p:sp>
        <p:nvSpPr>
          <p:cNvPr id="9" name="" descr=""/>
          <p:cNvSpPr/>
          <p:nvPr/>
        </p:nvSpPr>
        <p:spPr>
          <a:xfrm>
            <a:off x="514350" y="26955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6765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Idea central del tema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Fraude con inteligencia artificial: el riesgo que llega por WhatsApp]]></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datos de clientes tienes hoy, en dónde están y cuáles subirías a una herramienta si la necesitaras mañana. Después contesta la segunda parte: si esa información saliera en un periódico local esta semana, ¿qué cliente te dejaría de hablar?]]></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imera respuesta es un inventario; la segunda es el riesgo. Quien no puede contestar la segunda todavía no tiene una política de datos, tiene un archivo abier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 inventario de datos: qué hay / dónde está / quién lo ve / qué no sale de la empresa]]></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cuatro columnas para la hoja de una carilla que abre el control del riesgo]]></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ctivo o pasiv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ato es activo mientras se controla; sin control es pasiv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inimiz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ubas lo que el proceso no necesita: resuelve la mitad del riesg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tro pregunt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rata, quién accede, cuánto guarda, qué pasa al termin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sgo re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rrio que nunca aparece, crédito que castiga al que paga distin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raude nuev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oz y cara imitadas: la defensa es el segundo cana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sponsabilida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Tarjetas del tema 6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delo no responde: responde quien activó la herramient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Fraude con inteligencia artificial: el riesgo que llega por WhatsApp · Memoria del tema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4]]></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3590925"/>
                <a:gridCol w="4524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 clientes entre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minimización y contrato de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zación heredada del histór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toría mensual de desc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con voz clo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o canal con pregunta pri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t que promete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escrita de lo que no puede dec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raude con inteligencia artificial: el riesgo que llega por WhatsApp · Memoria del tema 6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emp-06"/>
              </a:rPr>
              <a:t><![CDATA[Abrir el juego en el O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cho términos del riesgo de datos,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DATOQZXKLMNPB]]></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MINIMIZACION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ONTRATOQZXK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SESGOQZXKLMN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FRAUDEQZXKLM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ACCESOQZXKLM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ANALQZXKLMN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RESPONSABLEXX]]></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DATO · MINIMIZACION · CONTRATO · SESGO · FRAUDE · ACCESO · CANAL · RESPONSABLE]]></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362200"/>
                <a:gridCol w="575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 y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rio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empresario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s, datos y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bernanza de datos, regulación y riesgo oper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regulación, sesgo y fraude: lo que se firma al activar una 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6"/>
              </a:rPr>
              <a:t><![CDATA[Riesgo de la IA en la empresa: minimización de datos, contrato con el proveedor, sesgo en decisiones y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362200"/>
                <a:gridCol w="575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de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s 3 y 5 de est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2026-10-24T23:40:44Z</dcterms:created>
  <dcterms:modified xsi:type="dcterms:W3CDTF">2026-10-24T23:40:44Z</dcterms:modified>
  <dc:title>Riesgo de la IA en la empresa: minimización de datos, contrato con el proveedor, sesgo en decisiones y fraude por voz clonada</dc:title>
  <dc:description>Presentación editable del OA «Riesgo de la IA en la empresa: minimización de datos, contrato con el proveedor, sesgo en decisiones y fraude por voz clonada». Enlace: https://tecnologia.lumbre.lat/object/emp-06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