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a 2034: qué se abarata, qué se vuelve escaso y dónde queda tu ventaj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a 2034: qué se abarata, qué se vuelve escaso y dónde queda tu ventaj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ómo se lee un horizonte largo sin adivinar»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5Izihr4BC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zPHdkbhX9S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herramienta deja de diferenciar: su precio baja y todos la tienen → Los sistemas ejecutan tareas completas: el cuello son los procesos propios → La máquina barata llega al almacén, al reparto y al servicio → El cliente arriba asistido por su propio intermediario digital → El techo lo ponen energía, capacidad instalada y gente que revisa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sa el diagrama de línea de tiempo: el orden no es el de las fechas del calendario, es el de la presión que cada tramo pone sobr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viene partir el camino en cinco tramos y decir qué aprieta en cada uno: entre 2026 y 2027 la herramienta deja de ser diferencial porque su precio baja; entre 2028 y 2029 los sistemas ejecutan tareas completas y el cuello de botella se mueve a los procesos propios; entre 2030 y 2031 la máquina barata llega al almacén y al reparto; entre 2032 y 2033 el cliente arriba con su propio asistente digital; y hacia 2034 el techo lo ponen la energía, la capacidad instalada y la gente que sabe revisar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é costo está asumiendo que baja y qué proceso de la empresa quedaría t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oda proyección útil se puede desmontar en esas dos preguntas: qué costo baja y qué proceso propio tiene que estar listo para aprovecharlo. Si la respuesta no toca ningún proceso, es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reglas de lectura para no confundirse con las cifras del camino: una proyección que no dice qué costo asume bajando no es una proyección, es un deseo; un horizonte donde la empresa no puede nombrar su propio proceso más caro no es un horizonte, es una excusa; y cualquier plan que dependa de que la competencia se quede quieta ya perdió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esas dos anclas la proyección no es falsable: no hay nada que pueda estar equivocado, y una afirmación que no puede fallar no sostiene una decisión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reglas de lectura para no confundirse con las cifras del camino: una proyección que no dice qué costo asume bajando no es una proyección, es un deseo; un horizonte donde la empresa no puede nombrar su propio proceso más caro no es un horizonte, es una excusa; y cualquier plan que dependa de que la competencia se quede quieta ya perdió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se abarata y qué se vuelve escas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QYEqvcI7zW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cVNgKfgUlFw]]></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dactar un correo de seguimiento → Se abarata y deja de dar vent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Generar la imagen de una campaña → Se abarata y deja de dar vent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umir el reporte del mes → Se abarata y deja de dar vent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Integrar el histórico de ventas con el inventario → Se abarata y sí da vent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jar evidencia escrita de cada decisión → Se abarata y sí da vent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is años de datos propios limpios y con uso declarado → Se vuelve escaso y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ersonal que detecta cuándo el sistema se equivoca → Se vuelve escaso y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pacidad de almacén, energía y muelle de carga → Se vuelve escaso y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Relación directa y verificable con el cliente → Se vuelve escaso y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se vuelve escaso hacia 2034 casi no es tecnología: son cosas que se acumulan lento y no se compran con suscripción. Datos propios ordenados con uso declarado, procesos escritos que un sistema pueda ejecutar, personal capaz de detectar cuándo la máquina se equivoca, canal directo con el cliente, capacidad física y energía, y una reputación verificable en un mercado saturado de contenido sint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n dos años su operación se parezca a la de la competencia y el gasto ya sea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rar la herramienta sin integrar es pagar por una capacidad que todavía no toca el margen: en dos años todos los competidores tienen lo mismo, pero la integración que se pospuso sigue pendiente y ahora con un gasto fijo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se abarata es exactamente lo que la mayoría está comprando hoy: generar texto, generar imagen, resumir, responder, buscar. Nada de eso es una ventaja en 2034; es un insumo, como fue la electricidad a mediados del siglo pasado. La empresa que puso la esperanza en la herramienta más nueva se encontró compitiendo con todo el mundo que tuvo la misma herramienta el mismo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Predi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es la que separa una ventaja real de una moda interna: si el cliente no lo percibe en precio, entrega o confianza, no es ventaja, es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ntaja defensable tiene cuatro notas: se construye lento, no se transfiere con un contrato, se nota en el bolsillo del cliente y se puede defender con una explicación. Traducido: el histórico de datos limpio, la hoja de proceso escrita, la relación directa, la firma verificable de quien responde y la capacidad de entregar lo que otros no entre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ventaja que no se compra con suscripción»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ventaja que no se compra con suscripción»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6ie3OUPcCq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is años de datos propios ordenados, procesos escritos y entrega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notas de la ventaja defensable están en esa respuesta: se acumula lento, no se transfiere, el cliente la nota y se puede explicar. Nada de eso se consigue con una lic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ntaja defensable tiene cuatro notas: se construye lento, no se transfiere con un contrato, se nota en el bolsillo del cliente y se puede defender con una explicación. Traducido: el histórico de datos limpio, la hoja de proceso escrita, la relación directa, la firma verificable de quien responde y la capacidad de entregar lo que otros no entre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ventaja competitiva de una empresa viene de tener la herramienta más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la idea que esta década desmintió con más elegancia: cuando todos tienen lo mismo el mismo mes, la herramienta pasa a ser insumo. La diferencia se construye alrededor: integración, proceso, relación y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entaja competitiva de una empresa viene de tener la herramienta más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verdad es que no lo sé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respuesta es la más honesta y la más útil: significa que la empresa todavía no eligió en qué va a invertir las horas que está liberando, que es la decisión de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entaja defensable tiene cuatro notas: se construye lento, no se transfiere con un contrato, se nota en el bolsillo del cliente y se puede defender con una explicación. Traducido: el histórico de datos limpio, la hoja de proceso escrita, la relación directa, la firma verificable de quien responde y la capacidad de entregar lo que otros no entreg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Cómo se decide una apuesta a ocho año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emp-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1 meses (toleranci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5 horas por 90 pesos son 2 250 pesos por semana; por mes, unos 9 000 pesos. 96 000 entre 9 000 da 10,7 meses, es decir once meses. El número importa menos que la segunda lectura: si el precio del proveedor sube un tercio, el plazo pasa a quince meses y la decisión de invertir cambia de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inversión de 96 000 pesos que libera 25 horas semanales de trabajo valuadas en 90 pesos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es la reversibilidad: una apuesta cara pero reversible se financia por tramos; una barata pero irreversible —subir datos, prometer con la marca de la empresa— se gobierna con regla escrita antes que con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puestas se tratan según su reversibilidad, no según su monto: una suscripción barata y reversible se prueba este trimestre; una integración cara y reversible se financia por tramos con señal de corte; algo barato pero irreversible, como subir la base de clientes, se gobierna con regla escrita; y algo caro e irreversible, como máquina, bodega o plantilla, es decisión del dueño después de estudiarlo, no de 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 de ocho años escrito en una carill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Nombrar el proceso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l más fácil: el que más dinero o más horas se lleva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 de ocho años escrito en una carill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Fijar qué tramo se fin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a seis meses, con un responsable y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 de ocho años escrito en una carill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r el costo de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cuesta desmontar: datos, contratos, capacitación y plan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 de ocho años escrito en una carill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ctar la señal de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número dice seguir y qué número dice cerrar, escrit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 de ocho años escrito en una carill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cumular lo es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tos propios, hoja de proceso, capacidad física, relación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lan de ocho años escrito en una carill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r cada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ra de lectura con las cuatro preguntas del tablero, no una compr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ínea de tiempo del OA. Enlace: https://tecnologia.lumbre.lat/object/emp-07]]></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irar en cada tramo, por si el calendario se mueve»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tructor de argumentos. Enlace: https://tecnologia.lumbre.lat/object/emp-07]]></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arato y reversible → Se prueba este trimestre con med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o y reversible → Se financia por tramos con señal de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rato e irreversible → Se gobierna con regla escrita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o e irreversible → Lo estudia y lo decide 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puestas se tratan según su reversibilidad, no según su monto: una suscripción barata y reversible se prueba este trimestre; una integración cara y reversible se financia por tramos con señal de corte; algo barato pero irreversible, como subir la base de clientes, se gobierna con regla escrita; y algo caro e irreversible, como máquina, bodega o plantilla, es decisión del dueño después de estudiarlo, no de prob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emp-0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s cinco tramos del diagrama con tus palabras y, debajo de cada uno, una cosa concreta de tu empresa que ese tramo deja mejor o deja peor. Si en tres de los cinco no puedes escribir nada, tu plan actual es una suscripción, no una estrate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3 · Reflex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loc de notas del OA. Enlace: https://tecnologia.lumbre.lat/object/emp-07]]></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gla de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da proyección dice qué costo baja y qué proceso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a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enerar, resumir y responder: insumo, no vent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vuelve es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ato propio, proceso escrito, capacidad físic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tro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ento, intransferible, lo nota el cliente, expl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vers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de salida pesa más que el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echo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ergía, almacén y gente que revisa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4. Cómo se decide una apuesta a ocho años · Memoria del tema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4. Cómo se decide una apuesta a ocho años · Memoria del tema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4. Cómo se decide una apuesta a ocho años · Memoria del tema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pa de letras: Sopa de letras del tema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opa de letras del tema 7»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ónde vive este objeto dentro de la ruta del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emp-0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518" r:id="rId1"/>
    <p:sldLayoutId id="2481901519" r:id="rId2"/>
    <p:sldLayoutId id="2481901520" r:id="rId3"/>
    <p:sldLayoutId id="24819015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16d7c261d2093f4af15e5e29f106455624e2ebddd2674e1.jpg"/>
  <Relationship Id="rId3" Type="http://schemas.openxmlformats.org/officeDocument/2006/relationships/hyperlink" Target="https://tecnologia.lumbre.lat/object/emp-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16d7c261d2093f4af15e5e29f106455624e2ebddd2674e2.jpg"/>
  <Relationship Id="rId3" Type="http://schemas.openxmlformats.org/officeDocument/2006/relationships/hyperlink" Target="https://tecnologia.lumbre.lat/object/emp-07"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hyperlink" Target="https://tecnologia.lumbre.lat/object/emp-07" TargetMode="External"/>
  <Relationship Id="rId4" Type="http://schemas.openxmlformats.org/officeDocument/2006/relationships/hyperlink" Target="https://tecnologia.lumbre.lat/object/emp-07"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5Izihr4BCbo3.jpg"/>
  <Relationship Id="rId3" Type="http://schemas.openxmlformats.org/officeDocument/2006/relationships/hyperlink" Target="https://tecnologia.lumbre.lat/object/emp-07" TargetMode="External"/>
  <Relationship Id="rId4" Type="http://schemas.openxmlformats.org/officeDocument/2006/relationships/hyperlink" Target="https://www.youtube.com/watch?v=5Izihr4BCbo" TargetMode="External"/>
  <Relationship Id="rId5" Type="http://schemas.openxmlformats.org/officeDocument/2006/relationships/hyperlink" Target="https://www.youtube.com/watch?v=5Izihr4BCbo" TargetMode="External"/>
  <Relationship Id="rId6"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zPHdkbhX9S84.jpg"/>
  <Relationship Id="rId3" Type="http://schemas.openxmlformats.org/officeDocument/2006/relationships/hyperlink" Target="https://tecnologia.lumbre.lat/object/emp-07" TargetMode="External"/>
  <Relationship Id="rId4" Type="http://schemas.openxmlformats.org/officeDocument/2006/relationships/hyperlink" Target="https://www.youtube.com/watch?v=zPHdkbhX9S8" TargetMode="External"/>
  <Relationship Id="rId5" Type="http://schemas.openxmlformats.org/officeDocument/2006/relationships/hyperlink" Target="https://www.youtube.com/watch?v=zPHdkbhX9S8" TargetMode="Externa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hyperlink" Target="https://tecnologia.lumbre.lat/object/emp-07" TargetMode="External"/>
  <Relationship Id="rId4" Type="http://schemas.openxmlformats.org/officeDocument/2006/relationships/hyperlink" Target="https://tecnologia.lumbre.lat/object/emp-07"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QYEqvcI7zW87.jpg"/>
  <Relationship Id="rId3" Type="http://schemas.openxmlformats.org/officeDocument/2006/relationships/hyperlink" Target="https://tecnologia.lumbre.lat/object/emp-07" TargetMode="External"/>
  <Relationship Id="rId4" Type="http://schemas.openxmlformats.org/officeDocument/2006/relationships/hyperlink" Target="https://www.youtube.com/watch?v=QYEqvcI7zW8" TargetMode="External"/>
  <Relationship Id="rId5" Type="http://schemas.openxmlformats.org/officeDocument/2006/relationships/hyperlink" Target="https://www.youtube.com/watch?v=QYEqvcI7zW8" TargetMode="External"/>
  <Relationship Id="rId6"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cVNgKfgUlFw8.jpg"/>
  <Relationship Id="rId3" Type="http://schemas.openxmlformats.org/officeDocument/2006/relationships/hyperlink" Target="https://tecnologia.lumbre.lat/object/emp-07" TargetMode="External"/>
  <Relationship Id="rId4" Type="http://schemas.openxmlformats.org/officeDocument/2006/relationships/hyperlink" Target="https://www.youtube.com/watch?v=cVNgKfgUlFw" TargetMode="External"/>
  <Relationship Id="rId5" Type="http://schemas.openxmlformats.org/officeDocument/2006/relationships/hyperlink" Target="https://www.youtube.com/watch?v=cVNgKfgUlFw" TargetMode="External"/>
  <Relationship Id="rId6"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hyperlink" Target="https://tecnologia.lumbre.lat/object/emp-07" TargetMode="External"/>
  <Relationship Id="rId4" Type="http://schemas.openxmlformats.org/officeDocument/2006/relationships/hyperlink" Target="https://tecnologia.lumbre.lat/object/emp-07"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6ie3OUPcCqs9.jpg"/>
  <Relationship Id="rId3" Type="http://schemas.openxmlformats.org/officeDocument/2006/relationships/hyperlink" Target="https://tecnologia.lumbre.lat/object/emp-07" TargetMode="External"/>
  <Relationship Id="rId4" Type="http://schemas.openxmlformats.org/officeDocument/2006/relationships/hyperlink" Target="https://www.youtube.com/watch?v=6ie3OUPcCqs" TargetMode="External"/>
  <Relationship Id="rId5" Type="http://schemas.openxmlformats.org/officeDocument/2006/relationships/hyperlink" Target="https://www.youtube.com/watch?v=6ie3OUPcCqs" TargetMode="External"/>
  <Relationship Id="rId6"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hyperlink" Target="https://tecnologia.lumbre.lat/object/emp-07" TargetMode="External"/>
  <Relationship Id="rId4" Type="http://schemas.openxmlformats.org/officeDocument/2006/relationships/hyperlink" Target="https://tecnologia.lumbre.lat/object/emp-07"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hyperlink" Target="https://tecnologia.lumbre.lat/object/emp-07" TargetMode="External"/>
  <Relationship Id="rId4" Type="http://schemas.openxmlformats.org/officeDocument/2006/relationships/hyperlink" Target="https://tecnologia.lumbre.lat/object/emp-07"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hyperlink" Target="https://tecnologia.lumbre.lat/object/emp-07" TargetMode="External"/>
  <Relationship Id="rId4"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emp-07" TargetMode="External"/>
  <Relationship Id="rId3" Type="http://schemas.openxmlformats.org/officeDocument/2006/relationships/notesSlide" Target="../notesSlides/notesSlide8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orizo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2034]]></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yM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bara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uelv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a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7"/>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800600"/>
          <a:chOff x="514350" y="781050"/>
          <a:chExt cx="82296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a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ensab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ues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versib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7"/>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un horizonte de ocho años con reglas verificables, distinguir lo que se abarata de lo que se vuelve escaso, reconocer una ventaja defensable por sus cuatro notas y gobernar las apuestas según su reversibilidad y su costo de sali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 7 de 8, apertura de la etapa Dirigir la empresa hacia 2034. El camino partido en cinco tramos con su costo y su cuello de botella, las tres reglas de lectura para no confundir marketing con proyección, lo que se abarata y deja de dar ventaja, lo que se vuelve escaso y no se compra con suscripción, las cuatro notas de una ventaja defensable y el filtro de reversibilidad para decidir qué se prueba, qué se financia por tramos y qué no se deleg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rso:empresarios-e-ia · etapa:dirigir-2034 · tema:mapa-y-ventaja · nivel:intermedio-alto · orden:7 · estrategia · horizonte-203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a 2034: qué se abarata, qué se vuelve escaso y dónde queda tu venta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temas anteriores miraban el trimestre: operación, dinero, venta, medición, equipo y riesgo. Este levanta la vista ocho años. No para profetizar —eso no le sirve a nadie que paga nómina los viernes— sino para ordenar una pregunta muy concreta: si esto sale como sale casi siempre, ¿dónde conviene estar parado y qué no conviene firm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a 2034: qué se abarata, qué se vuelve escaso y dónde queda tu venta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orizonte de ocho años no se gobierna adivinando qué se inventará: se gobierna observando qué se abarata, qué se encarece y qué se vuelve escaso. La tecnología cambia de nombre cada trimestre; las cuatro o cinco magnitudes que mueven el margen de una PyME cambian una vez por década, y ese es el terreno donde sí se puede decidir ho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a 2034: qué se abarata, qué se vuelve escaso y dónde queda tu venta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0]]></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l objeto · Lumb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rso: Empresarios e IA (2026-2034) · Ruta: Ruta del empresario aumentado · Etapa: Dirigir la empresa hacia 2034 · Tema 7 de 8 · Dificultad: intermedia-alta · Duración sugerida: una hora y media con cinco videos, cuatro diagramas propios y reactivos con evidencia · Prerrequisito: temas 1 a 6 de esta ruta, en especial el 2 (dinero del proyecto) y el 4 (medir y decidir) · Autoría: Roadwise Consul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lee un horizonte largo sin adiv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reglas de lectura para no confundirse con las cifras del camino: una proyección que no dice qué costo asume bajando no es una proyección, es un deseo; un horizonte donde la empresa no puede nombrar su propio proceso más caro no es un horizonte, es una excusa; y cualquier plan que dependa de que la competencia se quede quieta ya perdió antes de empez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lee un horizonte largo sin adiv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partir el camino en cinco tramos y decir qué aprieta en cada uno: entre 2026 y 2027 la herramienta deja de ser diferencial porque su precio baja; entre 2028 y 2029 los sistemas ejecutan tareas completas y el cuello de botella se mueve a los procesos propios; entre 2030 y 2031 la máquina barata llega al almacén y al reparto; entre 2032 y 2033 el cliente arriba con su propio asistente digital; y hacia 2034 el techo lo ponen la energía, la capacidad instalada y la gente que sabe revisar excepci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lee un horizonte largo sin adiv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tramo depende de un invento que falte: depende de si la empresa tiene sus procesos escritos cuando el tramo llegue.]]></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7-line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629275"/>
          <a:chOff x="514350" y="247650"/>
          <a:chExt cx="8629650" cy="56292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lee un horizonte largo sin adiv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or qué 2026 será clave para la Inteligencia Artificial y la transformación de la economía global]]></a:t>
            </a:r>
          </a:p>
        </p:txBody>
      </p:sp>
      <p:sp>
        <p:nvSpPr>
          <p:cNvPr id="10" name=""/>
          <p:cNvSpPr txBox="1"/>
          <p:nvPr/>
        </p:nvSpPr>
        <p:spPr>
          <a:xfrm>
            <a:off x="4362450" y="359092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rca en el video cada vez que el reportaje menciona un costo que baja: esos cinco tramos del diagrama se sostienen casi todos en abaratamientos, no en invenciones.]]></a:t>
            </a:r>
          </a:p>
        </p:txBody>
      </p:sp>
      <p:sp>
        <p:nvSpPr>
          <p:cNvPr id="11" name=""/>
          <p:cNvSpPr txBox="1"/>
          <p:nvPr/>
        </p:nvSpPr>
        <p:spPr>
          <a:xfrm>
            <a:off x="4362450" y="53340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lee un horizonte largo sin adiv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íder en Microsoft: La IA cambiará la humanidad en 5 años (David Hurtado)]]></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 dos cosas: lo que el directivo afirma con datos de su propia operación y lo que proyecta por convicción. Tu plan de ocho años se apoya en lo primero.]]></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Cómo se lee un horizonte largo sin adivin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inco paradas del camino según el criterio del tema: qué ocurre primer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sistemas ejecutan tareas completas: el cuello son los procesos propio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áquina barata llega al almacén, al reparto y al servici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liente arriba asistido por su propio intermediario digital]]></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echo lo ponen energía, capacidad instalada y gente que revisa excepci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herramienta deja de diferenciar: su precio baja y todos la tien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Cómo se lee un horizonte largo sin adivin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veedor presenta su plan comercial con la frase «para 2030 tu empresa será irreconocible». Según la regla de lectura de este tema, ¿qué es lo primero que conviene pregunta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modelo de lenguaje van a usar en 2028]]></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costo está asumiendo que baja y qué proceso de la empresa quedaría tocad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as empresas ya compraron la licenci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evento del calendario tecnológico justifica la fec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Cómo se lee un horizonte largo sin adivin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royección a ocho años sirve para decidir hoy aunque no mencione qué costo asume bajando ni qué proceso de la empresa intervendrí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ómo se lee un horizonte largo sin adiv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camino leído cuatro veces: costo, cuello de botella y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0]]></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390650"/>
                <a:gridCol w="2047875"/>
                <a:gridCol w="2390775"/>
                <a:gridCol w="2286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baja de co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vuelve cuello de bot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 el dueño en ese 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26-202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rar texto, imagen 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midió: la herramienta no está integ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 proceso con costo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28-202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tar tareas de punta a p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ocesos propios y la calidad del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r integración antes que lic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30-203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bótica de almacén y 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física y ene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si se compra capacidad o se r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0]]></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047875"/>
                <a:gridCol w="2390775"/>
                <a:gridCol w="2286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baja de co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vuelve cuello de bote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de el dueño en ese 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32-203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ción comercial digi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ción directa y verificable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r marca, histórico y canal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 la inteligencia ap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te que detecta el error d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r el perfil de quien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barata y qué se vuelve esc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barata es exactamente lo que la mayoría está comprando hoy: generar texto, generar imagen, resumir, responder, buscar. Nada de eso es una ventaja en 2034; es un insumo, como fue la electricidad a mediados del siglo pasado. La empresa que puso la esperanza en la herramienta más nueva se encontró compitiendo con todo el mundo que tuvo la misma herramienta el mismo 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barata y qué se vuelve esc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vuelve escaso hacia 2034 casi no es tecnología: son cosas que se acumulan lento y no se compran con suscripción. Datos propios ordenados con uso declarado, procesos escritos que un sistema pueda ejecutar, personal capaz de detectar cuándo la máquina se equivoca, canal directo con el cliente, capacidad física y energía, y una reputación verificable en un mercado saturado de contenido sintétic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barata y qué se vuelve es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de los seis dependen de decisiones internas: ninguno se compra con una suscripción.]]></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7-rejilla.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534025"/>
          <a:chOff x="514350" y="247650"/>
          <a:chExt cx="8629650" cy="553402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barata y qué se vuelve es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or qué los CEOs de tecnología están cancelando discretamente sus planes de IA]]></a:t>
            </a:r>
          </a:p>
        </p:txBody>
      </p:sp>
      <p:sp>
        <p:nvSpPr>
          <p:cNvPr id="10" name=""/>
          <p:cNvSpPr txBox="1"/>
          <p:nvPr/>
        </p:nvSpPr>
        <p:spPr>
          <a:xfrm>
            <a:off x="4362450" y="3181350"/>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é parte del plan se cancela: casi nunca es la prueba piloto, es el ahorro proyectado que no se materializó. Esa es la diferencia entre la herramienta y la capacidad.]]></a:t>
            </a:r>
          </a:p>
        </p:txBody>
      </p:sp>
      <p:sp>
        <p:nvSpPr>
          <p:cNvPr id="11" name=""/>
          <p:cNvSpPr txBox="1"/>
          <p:nvPr/>
        </p:nvSpPr>
        <p:spPr>
          <a:xfrm>
            <a:off x="4362450" y="52387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barata y qué se vuelve esc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 inteligencia artificial y su uso en la toma de decisiones empresariales]]></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 cuántas decisiones del ejemplo dependen de un proceso previo ordenado: ahí está la parte del escaso que no se compra.]]></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Qué se abarata y qué se vuelve esca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nueve elementos del negocio según lo que pase con ellos en un horizonte de ocho año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barata y deja de dar ventaj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barata y sí da ventaj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vuelve escaso y car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dactar un correo de seguimiento]]></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Generar la imagen de una campañ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umir el reporte del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Integrar el histórico de ventas con el inventar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jar evidencia escrita de cada decisión]]></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is años de datos propios limpios y con uso declarad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ersonal que detecta cuándo el sistema se equivoc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pacidad de almacén, energía y muelle de carg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Relación directa y verificable con el cliente]]></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Qué se abarata y qué se vuelve escas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istribuidora mediana invierte su presupuesto de 2027 en la herramienta más nueva del mercado y deja la integración de datos para el año siguiente. Antes de ver el resultado, ¿qué es lo más probable?]]></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gane una ventaja difícil de copiar porque llegó primero]]></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n dos años su operación se parezca a la de la competencia y el gasto ya sea fij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integración se haga sola cuando el equipo aprenda la herramient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precio de la licencia baje y el problema desaparez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Qué se abarata y qué se vuelve escas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entaja defensable tiene cuatro notas: se construye lento, no se transfiere con un contrato, se nota en el bolsillo del ___ y se puede defender con una explic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ventaja que no se compra con suscrip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ja defensable tiene cuatro notas: se construye lento, no se transfiere con un contrato, se nota en el bolsillo del cliente y se puede defender con una explicación. Traducido: el histórico de datos limpio, la hoja de proceso escrita, la relación directa, la firma verificable de quien responde y la capacidad de entregar lo que otros no entreg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ventaja que no se compra con suscrip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ulación que se cae sola, porque la década se encargó de desmentirla, es esta: la ventaja competitiva de una empresa viene de tener la herramienta más nueva. Cuando todo el mundo puede tener la misma herramienta el mismo mes, la herramienta deja de ser ventaja y pasa a ser línea de gasto. Lo que queda es lo que la herramienta encontró listo cuando lleg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ventaja que no se compra con suscrip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ia 2034 el comprador llega asistido: su propio sistema compara, filtra y negocia, y gran parte del descubrimiento de producto ocurre sin pasar por el mostrador ni por el anuncio. Lo que sobrevive a ese filtro es lo que se puede verificar: entregas cumplidas, historial de garantía, precio claro, quien responde por escrito. La marca deja de ser un relato y vuelve a ser un registr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ventaja que no se compra con suscri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no se ve en el primer año: se ve cuando la empresa necesita cambiar rápido y no puede.]]></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7-contraste.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438775"/>
          <a:chOff x="514350" y="247650"/>
          <a:chExt cx="8629650" cy="54387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ventaja que no se compra con suscrip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0]]></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El 50% del empleo será sustituido por IA antes de 2030]]></a:t>
            </a:r>
          </a:p>
        </p:txBody>
      </p:sp>
      <p:sp>
        <p:nvSpPr>
          <p:cNvPr id="10" name=""/>
          <p:cNvSpPr txBox="1"/>
          <p:nvPr/>
        </p:nvSpPr>
        <p:spPr>
          <a:xfrm>
            <a:off x="4362450" y="2771775"/>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ucha la cifra como lo que es: una proyección sin proceso escrito. Compara con el video anterior y con tu propio inventario de tareas: lo que se sustituye es la tarea, no el puesto, salvo que nadie lo administre.]]></a:t>
            </a:r>
          </a:p>
        </p:txBody>
      </p:sp>
      <p:sp>
        <p:nvSpPr>
          <p:cNvPr id="11" name=""/>
          <p:cNvSpPr txBox="1"/>
          <p:nvPr/>
        </p:nvSpPr>
        <p:spPr>
          <a:xfrm>
            <a:off x="4362450" y="51435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a ventaja que no se compra con suscri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acia 2034, ¿cuál de estas capacidades es más defendible para una empresa de veinte person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ner el modelo más reciente contratado por anualidad]]></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is años de datos propios ordenados, procesos escritos y entregas verificables]]></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blicar más contenido que la competencia con apoyo de máquinas]]></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ponder antes que nadie en redes sociales con un b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a ventaja que no se compra con suscri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 estas afirmaciones sobre el horizonte a 2034 es incorrecta. ¿Cuá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sto de generar texto e imagen por tarea equivalente sigue bajando cada añ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ventaja competitiva de una empresa viene de tener la herramienta más nuev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sistema que ejecuta tareas completas necesita procesos escritos por algui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cia el final del camino el techo lo ponen energía y capacidad instal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spuesta con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La ventaja que no se compra con suscrip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tuvieras que explicarle a un cliente por qué tu empresa será mejor en 2032, ¿qué dirí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endremos la herramienta más avanz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tendremos seis años de datos propios, procesos escritos y entregas que se pueden verifica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erdad es que no lo sé todaví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ublicaremos más que la competenci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ómo se decide una apuesta a ocho añ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puestas se tratan según su reversibilidad, no según su monto: una suscripción barata y reversible se prueba este trimestre; una integración cara y reversible se financia por tramos con señal de corte; algo barato pero irreversible, como subir la base de clientes, se gobierna con regla escrita; y algo caro e irreversible, como máquina, bodega o plantilla, es decisión del dueño después de estudiarlo, no de probarl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ómo se decide una apuesta a ocho añ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l taller que lo demuestra: una inversión de 96 000 pesos que libera 25 horas semanales de trabajo valuadas en 90 pesos por hora se paga en unos once meses y a partir de ahí es margen. La pregunta que acompaña el número no es si se paga, sino qué pasa con el resultado si el proveedor sube el precio o la herramienta cambia de modo en el mes och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ómo se decide una apuesta a ocho añ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típico es tratar una apuesta barata e irreversible como si fuera reversible: sale carísima en confianz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7-matriz.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ómo se decide una apuesta a ocho añ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iltro que casi nadie aplica es el segundo: una apuesta barata de entrada puede ser carísima de desmontar.]]></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emp7-ciclo.sv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Cómo se decide una apuesta a ocho añ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mpresa invierte 96 000 pesos en automatizar un proceso que libera 25 horas semanales valoradas en 90 pesos por hora. ¿En cuántos meses se paga la inversión? Usa cuatro semanas por mes y redondea a meses enter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eses): ________________]]></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Cómo se decide una apuesta a ocho añ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sto de entrada es el mejor criterio para ordenar las apuestas de un plan a ocho añ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Plan de ocho años escrito en una carilla, en seis movimient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r el proceso más car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l más fácil: el que más dinero o más horas se lleva cada m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Plan de ocho años escrito en una carilla, en seis movimient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r qué tramo se financi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a seis meses, con un responsable y una fecha de revis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Plan de ocho años escrito en una carilla, en seis movimient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r el costo de salida]]></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uesta desmontar: datos, contratos, capacitación y plantil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Plan de ocho años escrito en una carilla, en seis movimient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ctar la señal de cor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número dice seguir y qué número dice cerrar, escrito antes de empez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Plan de ocho años escrito en una carilla, en seis movimient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mular lo escas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s propios, hoja de proceso, capacidad física, relación con el clie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Plan de ocho años escrito en una carilla, en seis movimient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r cada trimestr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ra de lectura con las cuatro preguntas del tablero, no una compra nuev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rar en cada tramo, por si el calendario se mue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Hoy · Integración]]></a:t>
            </a:r>
          </a:p>
        </p:txBody>
      </p:sp>
      <p:sp>
        <p:nvSpPr>
          <p:cNvPr id="8" name=""/>
          <p:cNvSpPr txBox="1"/>
          <p:nvPr/>
        </p:nvSpPr>
        <p:spPr>
          <a:xfrm>
            <a:off x="514350" y="1590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nero que se va en licencias y lo que no llega al margen.]]></a:t>
            </a:r>
          </a:p>
        </p:txBody>
      </p:sp>
      <p:sp>
        <p:nvSpPr>
          <p:cNvPr id="9" name=""/>
          <p:cNvSpPr txBox="1"/>
          <p:nvPr/>
        </p:nvSpPr>
        <p:spPr>
          <a:xfrm>
            <a:off x="514350" y="2019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os a tres años · Ejecución]]></a:t>
            </a:r>
          </a:p>
        </p:txBody>
      </p:sp>
      <p:sp>
        <p:nvSpPr>
          <p:cNvPr id="10" name=""/>
          <p:cNvSpPr txBox="1"/>
          <p:nvPr/>
        </p:nvSpPr>
        <p:spPr>
          <a:xfrm>
            <a:off x="514350" y="2381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cesos escritos y sistemas que hacen la tarea completa sin copia y pega.]]></a:t>
            </a:r>
          </a:p>
        </p:txBody>
      </p:sp>
      <p:sp>
        <p:nvSpPr>
          <p:cNvPr id="11" name=""/>
          <p:cNvSpPr txBox="1"/>
          <p:nvPr/>
        </p:nvSpPr>
        <p:spPr>
          <a:xfrm>
            <a:off x="514350" y="3124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uatro a cinco años · Cuerpo]]></a:t>
            </a:r>
          </a:p>
        </p:txBody>
      </p:sp>
      <p:sp>
        <p:nvSpPr>
          <p:cNvPr id="12" name=""/>
          <p:cNvSpPr txBox="1"/>
          <p:nvPr/>
        </p:nvSpPr>
        <p:spPr>
          <a:xfrm>
            <a:off x="514350" y="3495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macén, reparto, máquina y costo eléctrico como decisiones de presupues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rar en cada tramo, por si el calendario se mue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Seis a siete años · Intermediación]]></a:t>
            </a:r>
          </a:p>
        </p:txBody>
      </p:sp>
      <p:sp>
        <p:nvSpPr>
          <p:cNvPr id="8" name=""/>
          <p:cNvSpPr txBox="1"/>
          <p:nvPr/>
        </p:nvSpPr>
        <p:spPr>
          <a:xfrm>
            <a:off x="514350" y="1590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liente llega con su propio asistente: cuenta el historial verificable.]]></a:t>
            </a:r>
          </a:p>
        </p:txBody>
      </p:sp>
      <p:sp>
        <p:nvSpPr>
          <p:cNvPr id="9" name=""/>
          <p:cNvSpPr txBox="1"/>
          <p:nvPr/>
        </p:nvSpPr>
        <p:spPr>
          <a:xfrm>
            <a:off x="514350" y="2019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Ocho años · Gente]]></a:t>
            </a:r>
          </a:p>
        </p:txBody>
      </p:sp>
      <p:sp>
        <p:nvSpPr>
          <p:cNvPr id="10" name=""/>
          <p:cNvSpPr txBox="1"/>
          <p:nvPr/>
        </p:nvSpPr>
        <p:spPr>
          <a:xfrm>
            <a:off x="514350" y="2381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sabe detectar el error del sistema y quién responde por lo que dij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 plan a ocho años es simple: comprar la mejor herramienta cada año y adaptar la empresa a lo que ella permita.»]]></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ocio propone que sea el proveedor de software quien defina la ruta tecnológica de la empresa, porque él conoce el mercado. Contesta distinguiendo quién sabe de herramientas de quién sabe del negocio.]]></a:t>
            </a:r>
          </a:p>
        </p:txBody>
      </p:sp>
      <p:sp>
        <p:nvSpPr>
          <p:cNvPr id="9" name=""/>
          <p:cNvSpPr txBox="1"/>
          <p:nvPr/>
        </p:nvSpPr>
        <p:spPr>
          <a:xfrm>
            <a:off x="514350" y="34385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sis]]></a:t>
            </a:r>
          </a:p>
        </p:txBody>
      </p:sp>
      <p:sp>
        <p:nvSpPr>
          <p:cNvPr id="10" name=""/>
          <p:cNvSpPr txBox="1"/>
          <p:nvPr/>
        </p:nvSpPr>
        <p:spPr>
          <a:xfrm>
            <a:off x="514350" y="3714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veedor optimiza su producto, no tu margen: su ruta es razonable para él y cara para t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videnci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aptar la empresa a la herramienta tiene costo de salida alto y casi siempre irreversible: se olvida el proceso antiguo.]]></a:t>
            </a:r>
          </a:p>
        </p:txBody>
      </p:sp>
      <p:sp>
        <p:nvSpPr>
          <p:cNvPr id="9" name=""/>
          <p:cNvSpPr txBox="1"/>
          <p:nvPr/>
        </p:nvSpPr>
        <p:spPr>
          <a:xfrm>
            <a:off x="514350" y="2200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azonamiento]]></a:t>
            </a:r>
          </a:p>
        </p:txBody>
      </p:sp>
      <p:sp>
        <p:nvSpPr>
          <p:cNvPr id="10"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ar bien es una decisión; decidir qué se automatiza, qué se mide y qué se conserva es otra, y esa no se terceriza.]]></a:t>
            </a:r>
          </a:p>
        </p:txBody>
      </p:sp>
      <p:sp>
        <p:nvSpPr>
          <p:cNvPr id="11"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respuesta se escribe en el OA; no se expor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Cómo se decide una apuesta a ocho añ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apuesta con el tratamient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arato y reversibl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ro y reversib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rato e irreversi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o e irreversibl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financia por tramos con señal de cort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gobierna con regla escrita antes de firm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estudia y lo decide el dueñ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prueba este trimestre con medición cort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ómo se decide una apuesta a ocho añ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0]]></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el plan de ocho año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qué se va a inventar. Es: cuando esto se abarate como se abarató todo lo anterior, ¿qué quedará en mi empresa que la competencia no pueda comprar el mismo mes? Si la respuesta es una licencia, hay que volver a la hoja de proceso.]]></a:t>
            </a:r>
          </a:p>
        </p:txBody>
      </p:sp>
      <p:sp>
        <p:nvSpPr>
          <p:cNvPr id="11" name="" descr=""/>
          <p:cNvSpPr/>
          <p:nvPr/>
        </p:nvSpPr>
        <p:spPr>
          <a:xfrm>
            <a:off x="514350" y="297180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12" name=""/>
          <p:cNvSpPr txBox="1"/>
          <p:nvPr/>
        </p:nvSpPr>
        <p:spPr>
          <a:xfrm>
            <a:off x="781050" y="295275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ie gana una década por tener la herramienta. Se gana por lo que la herramienta encontró listo cuando llegó: el dato ordenado, el proceso escrito y el cliente que ya confiaba.]]></a:t>
            </a:r>
          </a:p>
        </p:txBody>
      </p:sp>
      <p:sp>
        <p:nvSpPr>
          <p:cNvPr id="13" name="" descr=""/>
          <p:cNvSpPr/>
          <p:nvPr/>
        </p:nvSpPr>
        <p:spPr>
          <a:xfrm>
            <a:off x="514350" y="408622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4" name=""/>
          <p:cNvSpPr txBox="1"/>
          <p:nvPr/>
        </p:nvSpPr>
        <p:spPr>
          <a:xfrm>
            <a:off x="781050" y="406717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Idea central del tema 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Cómo se decide una apuesta a ocho año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s cinco tramos del diagrama con tus palabras y, debajo de cada uno, una cosa concreta de tu empresa que ese tramo deja mejor o deja peor. Si en tres de los cinco no puedes escribir nada, tu plan actual es una suscripción, no una estrategi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ejercicio es un detector: un horizonte que no toca nada propio no se puede gestionar. Lo que hay que encontrar es el proceso, el dato o la relación que ese tramo vuelve más valioso o más car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 plan de ocho años en una carilla: tramo / proceso tocado / costo de salida / señal de corte]]></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xto de ejemplo: cuatro columnas para convertir el horizonte largo en decisiones financiables]]></a:t>
            </a:r>
          </a:p>
        </p:txBody>
      </p:sp>
      <p:sp>
        <p:nvSpPr>
          <p:cNvPr id="9" name=""/>
          <p:cNvSpPr txBox="1"/>
          <p:nvPr/>
        </p:nvSpPr>
        <p:spPr>
          <a:xfrm>
            <a:off x="514350" y="27241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pacio de trabajo interactivo; se usa directamente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gla de lectu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a proyección dice qué costo baja y qué proceso toc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abara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enerar, resumir y responder: insumo, no venta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vuelve esca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ato propio, proceso escrito, capacidad física, confianz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tro no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ento, intransferible, lo nota el cliente, explicabl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versibilida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de salida pesa más que el de entra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echo físic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Tarjetas del tema 7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ergía, almacén y gente que revisa excepcion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ómo se decide una apuesta a ocho años · Memoria del tema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0]]></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409950"/>
                <a:gridCol w="4705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erramienta deja de diferenc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 proceso con costo visible y med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sistemas ejecutan so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r integración y escribir el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la máquina bar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si se compra o se renta capacidad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llega asis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idar canal propio, historial y marca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ómo se decide una apuesta a ocho años · Memoria del tema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3409950"/>
                <a:gridCol w="4705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gente que revi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r el perfil y la paga de quien detecta el err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ómo se decide una apuesta a ocho años · Memoria del tema 7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tecnologia.lumbre.lat/object/emp-07"/>
              </a:rPr>
              <a:t><![CDATA[Abrir el juego en el O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cho términos del horizonte largo, en horizontal, en mayúsculas y sin acentos.]]></a:t>
            </a:r>
          </a:p>
        </p:txBody>
      </p:sp>
      <p:sp>
        <p:nvSpPr>
          <p:cNvPr id="8" name="" descr=""/>
          <p:cNvSpPr/>
          <p:nvPr/>
        </p:nvSpPr>
        <p:spPr>
          <a:xfrm>
            <a:off x="514350" y="1905000"/>
            <a:ext cx="8115300" cy="225742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981200"/>
            <a:ext cx="7886700" cy="2105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TRAMOSQKLMNP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ESCASEZQKLMN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VENTAJAQKLMN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APUESTAQKLMN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ENERGIAQKLMN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MARCAQKLMNOP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DATOSQKLMNOPQR]]></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XREVERSIBLEQLM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opa de letras del tema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labras: TRAMOS · ESCASEZ · VENTAJA · APUESTA · ENERGIA · MARCA · DATOS · REVERSIBLE]]></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l tablero interactivo se juega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0]]></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362200"/>
                <a:gridCol w="575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rios e IA (2026-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el empresario aume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igir la empresa hacia 203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rea de cono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ategia y dirección ante el cambio tecnológ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pa a 2034: qué se abarata, qué se vuelve escaso y dónde queda la vent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 este objeto dentro de la ruta del cur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emp-07"/>
              </a:rPr>
              <a:t><![CDATA[Horizonte 2034 para una PyME: qué se abarata con la IA, qué se vuelve escaso, ventaja defensable y apu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362200"/>
                <a:gridCol w="575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o en l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de 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medi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estudio con video, diagrama propio y reactivos con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rrequi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s 1 a 6 de esta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adwise Consult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2026-10-24T23:40:45Z</dcterms:created>
  <dcterms:modified xsi:type="dcterms:W3CDTF">2026-10-24T23:40:45Z</dcterms:modified>
  <dc:title>Horizonte 2034 para una PyME: qué se abarata con la IA, qué se vuelve escaso, ventaja defensable y apuestas reversibles</dc:title>
  <dc:description>Presentación editable del OA «Horizonte 2034 para una PyME: qué se abarata con la IA, qué se vuelve escaso, ventaja defensable y apuestas reversibles». Enlace: https://tecnologia.lumbre.lat/object/emp-07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