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portafolio: pocas apuestas, todas con dueño y fecha»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portafolio: pocas apuestas, todas con dueño y fech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KZ9NQYmOHh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WKCjM2ot37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ducir a un portafolio de dos a cuatro apuestas con dueño, proceso tocado y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tervención no es tecnológica ni de austeridad: es de gobierno. Un portafolio chico con dueños se dirige; una colección de herramientas sin dueños se padece, y se padece en el estado de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portafolio de una PyME no es una lista de proyectos: son entre dos y cinco apuestas vivas, cada una con un responsable con nombre, un proceso tocado, una señal de corte escrita y una fecha de revisión. Si hay más de cinco, no hay portafolio: hay compras sin dirección; si ninguna tiene fecha de revisión, el gasto se vuelve fijo y la decisión se terceriza en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única opción que no es decisión: el gasto sigue, la atención sigue ocupada y el aprendizaje no queda escrito. Cortar también produce valor, y produce un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rtar un proyecto es una decisión de dirección y tiene un mérito contable: libera presupuesto, libera atención y deja escrito lo que se aprendió. Lo que no es una decisión es dejarlo corriendo sin medirlo, que es lo que ocurre en la mayoría de las empresas cuando nadie fijó la señal de corte antes de empezar. Existe una costumbre que nadie declara en voz alta: la señal de corte se pacta después de ver los primeros resultados, cuando el dinero ya está puesto y ya hay alguien defendiendo el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8]]></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8]]></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fcIBacQhHw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se decide sin una persona → Qué se mide contra una línea base → Qué se registra cuando algo falla → Qué se cortaría si no d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apa es la que casi nadie escribe, y es la condición de las otras tres: si no se sabe qué decide la máquina, la medición no tiene para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ablero del director no mide la herramienta: mide la empresa. Cuatro capas, en este orden: qué se decide sin una persona, qué se mide con línea base, qué se registra cuando algo falla y qué se cortaría si no diera. La mayoría de las empresas tiene la segunda capa llena de gráficos y las otras tres vac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gistrar la hora de respuesta al cliente → Se puede delegar en un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struir el histórico de ventas → Se puede delegar en un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cidir qué cuatro números se miran → Capa de gobierno que no se de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ijar la señal de corte de una apuesta → Capa de gobierno que no se de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ombrar al dueño interno de cada proyecto → Capa de gobierno que no se de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ceptar una dependencia del proveedor → Capa de gobierno que no se de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ablero del director no mide la herramienta: mide la empresa. Cuatro capas, en este orden: qué se decide sin una persona, qué se mide con línea base, qué se registra cuando algo falla y qué se cortaría si no diera. La mayoría de las empresas tiene la segunda capa llena de gráficos y las otras tres vac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distinción que salva el presupuesto: una métrica de herramienta dice que la plataforma se usó; una métrica de empresa dice si el cliente recibió mejor respuesta o si quedó menos dinero parado en el almac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ablero del director no mide la herramienta: mide la empresa. Cuatro capas, en este orden: qué se decide sin una persona, qué se mide con línea base, qué se registra cuando algo falla y qué se cortaría si no diera. La mayoría de las empresas tiene la segunda capa llena de gráficos y las otras tres vac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s próximos noventa días»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8]]></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8]]></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9ng50Zf0hww]]></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o puede decir si mejoró algo, porque no registró el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n línea base no hay comparación posible: el proveedor reporta uso, la empresa reporta sensación y el dueño termina decidiendo con la presentación de venta que ya había visto. Por eso el bloque uno se hace antes de tocar una lic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róximos noventa días se reparten en cuatro bloques que no se pueden saltar: inventario del proceso y línea base en los primeros veinte días, piloto con señal de corte entre el día veintiuno y el cuarenta y cinco, integración al flujo real entre el cuarenta y seis y el setenta, y decisión documentada —escalar, ajustar o cerrar— entre el setenta y uno y el noventa. El bloque cuatro es el que convierte el entusiasmo en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18000 pesos (tolerancia ±3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ce meses por 18 500 son 222 000, más 96 000 de implementación: 318 000 pesos. El error de presupuesto habitual es escribir 18 500 en la columna de gasto anual y comparar esa cifra contra el beneficio de todo e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proyecto con 96 000 pesos de implementación y 18 500 pesos mensuales de licencias y soporte cuesta 318 000 pesos en el primer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señal de corte se pacta después de ver los primeros resultados del pil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ñal de corte se escribe antes de empezar: pactada con número y fecha. Cuando se define después de ver los resultados, quien la define es el que ya tiene el interés puesto en que el proyecto s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ñal de corte se pacta después de 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curso: el documento que hay que llevarse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Hoja de porta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a cuatro apuestas con dueño, proceso tocado, señal de corte y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curso: el documento que hay que llevarse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uatro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oras reasignadas, costo total del mes, respuesta al cliente y margen del proceso t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curso: el documento que hay que llevarse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glas de datos y de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nimización, cuatro preguntas al proveedor, segundo canal y auditoría de desc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curso: el documento que hay que llevarse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lan de noventa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ventario, piloto, integración y decisión, con el bloque cuatro en el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curso: el documento que hay que llevarse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alida escrita por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haría si el proveedor sube el precio, si el modelo cambia o si esa persona se 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curso: el documento que hay que llevarse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Fecha trimest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horas cada tres meses, con el tablero delante y el proveedor esperando a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nea de tiempo del OA. Enlace: https://tecnologia.lumbre.lat/object/emp-08]]></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urso completo, visto desde el asiento del directo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ructor de argumentos. Enlace: https://tecnologia.lumbre.lat/object/emp-08]]></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inguna escrita: decido con lo que veo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arta respuesta es la más común y la más fácil de resolver: las cuatro capas caben en una hoja y se llenan en una tarde, no en un proyecto de consult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ablero del director no mide la herramienta: mide la empresa. Cuatro capas, en este orden: qué se decide sin una persona, qué se mide con línea base, qué se registra cuando algo falla y qué se cortaría si no diera. La mayoría de las empresas tiene la segunda capa llena de gráficos y las otras tres vac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KfInmOcS6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ueño interno → Contesta qué debía resolver, qué resolvió y qué pasa si se ap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ñal de corte → Número y fecha pactados antes de empezar el pil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o total de posesión → Implementación más doce meses de licencias y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lida escrita → El plan que se activa cuando la dependencia se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cierre: el portafolio se revisa cada trimestre con fecha en el calendario, cada apuesta tiene dueño interno y señal de corte, el tablero se queda con cuatro números, y ninguna dependencia se acepta sin una salid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8]]></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s próximos noventa día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s dos apuestas que van a seguir en tu empresa este trimestre, su dueño, su señal de corte y la fecha de revisión. Después responde la pregunta incómoda: si mañana el proveedor de una de ellas subiera el precio un 40 por ciento, ¿quién decide y con qué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loc de notas del OA. Enlace: https://tecnologia.lumbre.lat/object/emp-08]]></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ta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a cuatro apuestas, cada una con dueñ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tro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as reasignadas, costo del mes, respuesta y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Bloque cua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ecisión documentada: escalar, ajustar o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s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otal de posesión del año, no la mensu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veedor, modelo, dato ajeno y cabeza única: con salid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it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s horas por trimestre, fecha puesta, proveedor a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3. Los próximos noventa días · Memori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3. Los próximos noventa días · Memori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3. Los próximos noventa días · Memori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pa de letras: Sopa de letra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pa de letras del cierre»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Evaluación final del curso · Empresarios e IA (2026-203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valuación final del curso · Empresarios e IA (2026-2034)» (2 de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valuación final del curso · Empresarios e IA (2026-2034)» (3 de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518" r:id="rId1"/>
    <p:sldLayoutId id="2481901519" r:id="rId2"/>
    <p:sldLayoutId id="2481901520" r:id="rId3"/>
    <p:sldLayoutId id="248190152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9ea0e6425c8388ea3d8aec8bc5123ed2d795e41b0eb18291.jpg"/>
  <Relationship Id="rId3" Type="http://schemas.openxmlformats.org/officeDocument/2006/relationships/hyperlink" Target="https://tecnologia.lumbre.lat/object/emp-08"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9ea0e6425c8388ea3d8aec8bc5123ed2d795e41b0eb18292.jpg"/>
  <Relationship Id="rId3" Type="http://schemas.openxmlformats.org/officeDocument/2006/relationships/hyperlink" Target="https://tecnologia.lumbre.lat/object/emp-08"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hyperlink" Target="https://tecnologia.lumbre.lat/object/emp-08" TargetMode="External"/>
  <Relationship Id="rId4" Type="http://schemas.openxmlformats.org/officeDocument/2006/relationships/hyperlink" Target="https://tecnologia.lumbre.lat/object/emp-08"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KZ9NQYmOHhc3.jpg"/>
  <Relationship Id="rId3" Type="http://schemas.openxmlformats.org/officeDocument/2006/relationships/hyperlink" Target="https://tecnologia.lumbre.lat/object/emp-08" TargetMode="External"/>
  <Relationship Id="rId4" Type="http://schemas.openxmlformats.org/officeDocument/2006/relationships/hyperlink" Target="https://www.youtube.com/watch?v=KZ9NQYmOHhc" TargetMode="External"/>
  <Relationship Id="rId5" Type="http://schemas.openxmlformats.org/officeDocument/2006/relationships/hyperlink" Target="https://www.youtube.com/watch?v=KZ9NQYmOHhc" TargetMode="External"/>
  <Relationship Id="rId6"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WKCjM2ot37I4.jpg"/>
  <Relationship Id="rId3" Type="http://schemas.openxmlformats.org/officeDocument/2006/relationships/hyperlink" Target="https://tecnologia.lumbre.lat/object/emp-08" TargetMode="External"/>
  <Relationship Id="rId4" Type="http://schemas.openxmlformats.org/officeDocument/2006/relationships/hyperlink" Target="https://www.youtube.com/watch?v=WKCjM2ot37I" TargetMode="External"/>
  <Relationship Id="rId5" Type="http://schemas.openxmlformats.org/officeDocument/2006/relationships/hyperlink" Target="https://www.youtube.com/watch?v=WKCjM2ot37I" TargetMode="External"/>
  <Relationship Id="rId6"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hyperlink" Target="https://tecnologia.lumbre.lat/object/emp-08" TargetMode="External"/>
  <Relationship Id="rId4" Type="http://schemas.openxmlformats.org/officeDocument/2006/relationships/hyperlink" Target="https://tecnologia.lumbre.lat/object/emp-08"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hyperlink" Target="https://tecnologia.lumbre.lat/object/emp-08" TargetMode="External"/>
  <Relationship Id="rId4" Type="http://schemas.openxmlformats.org/officeDocument/2006/relationships/hyperlink" Target="https://tecnologia.lumbre.lat/object/emp-08"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fcIBacQhHw47.jpg"/>
  <Relationship Id="rId3" Type="http://schemas.openxmlformats.org/officeDocument/2006/relationships/hyperlink" Target="https://tecnologia.lumbre.lat/object/emp-08" TargetMode="External"/>
  <Relationship Id="rId4" Type="http://schemas.openxmlformats.org/officeDocument/2006/relationships/hyperlink" Target="https://www.youtube.com/watch?v=fcIBacQhHw4" TargetMode="External"/>
  <Relationship Id="rId5" Type="http://schemas.openxmlformats.org/officeDocument/2006/relationships/hyperlink" Target="https://www.youtube.com/watch?v=fcIBacQhHw4" TargetMode="External"/>
  <Relationship Id="rId6"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hyperlink" Target="https://tecnologia.lumbre.lat/object/emp-08" TargetMode="External"/>
  <Relationship Id="rId4" Type="http://schemas.openxmlformats.org/officeDocument/2006/relationships/hyperlink" Target="https://tecnologia.lumbre.lat/object/emp-08"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hyperlink" Target="https://tecnologia.lumbre.lat/object/emp-08" TargetMode="External"/>
  <Relationship Id="rId4" Type="http://schemas.openxmlformats.org/officeDocument/2006/relationships/hyperlink" Target="https://tecnologia.lumbre.lat/object/emp-08"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9ng50Zf0hww8.jpg"/>
  <Relationship Id="rId3" Type="http://schemas.openxmlformats.org/officeDocument/2006/relationships/hyperlink" Target="https://tecnologia.lumbre.lat/object/emp-08" TargetMode="External"/>
  <Relationship Id="rId4" Type="http://schemas.openxmlformats.org/officeDocument/2006/relationships/hyperlink" Target="https://www.youtube.com/watch?v=9ng50Zf0hww" TargetMode="External"/>
  <Relationship Id="rId5" Type="http://schemas.openxmlformats.org/officeDocument/2006/relationships/hyperlink" Target="https://www.youtube.com/watch?v=9ng50Zf0hww" TargetMode="External"/>
  <Relationship Id="rId6"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KfInmOcS6049.jpg"/>
  <Relationship Id="rId3" Type="http://schemas.openxmlformats.org/officeDocument/2006/relationships/hyperlink" Target="https://tecnologia.lumbre.lat/object/emp-08" TargetMode="External"/>
  <Relationship Id="rId4" Type="http://schemas.openxmlformats.org/officeDocument/2006/relationships/hyperlink" Target="https://www.youtube.com/watch?v=KfInmOcS604" TargetMode="External"/>
  <Relationship Id="rId5" Type="http://schemas.openxmlformats.org/officeDocument/2006/relationships/hyperlink" Target="https://www.youtube.com/watch?v=KfInmOcS604" TargetMode="External"/>
  <Relationship Id="rId6"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hyperlink" Target="https://tecnologia.lumbre.lat/object/emp-08" TargetMode="External"/>
  <Relationship Id="rId4"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8" TargetMode="External"/>
  <Relationship Id="rId3" Type="http://schemas.openxmlformats.org/officeDocument/2006/relationships/notesSlide" Target="../notesSlides/notesSlide8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obier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yM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tafol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ueñ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bl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a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úme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8"/>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ve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valu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rs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8"/>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el portafolio de apuestas con dueño interno y señal de corte, operar el tablero de gobierno en cuatro capas y cuatro números, ejecutar un plan de noventa días con decisión documentada, presupuestar el costo total de posesión y nombrar las dependencias con salida escri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ma 8 de 8 y cierre del curso. El portafolio de dos a cuatro apuestas con responsable y fecha, la hoja de gobierno en cuatro capas, los cuatro números del trimestre, el plan de noventa días con su bloque de decisión, el costo total de posesión frente a la mensualidad, las dependencias que hay que saber nombrar y una evaluación final que cubre las cuatro etapas de la ruta del empresario aumentad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rso:empresarios-e-ia · etapa:dirigir-2034 · tema:gobierno-y-cierre · nivel:alto · orden:8 · tablero-de-direccion · evaluacion-fin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ablero del director: portafolio, cuatro números, noventa días y las dependencias que hay que saber nombrar]]></a:t>
            </a:r>
          </a:p>
        </p:txBody>
      </p:sp>
      <p:sp>
        <p:nvSpPr>
          <p:cNvPr id="8" name=""/>
          <p:cNvSpPr txBox="1"/>
          <p:nvPr/>
        </p:nvSpPr>
        <p:spPr>
          <a:xfrm>
            <a:off x="514350" y="2019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último objeto no introduce tecnología. Reúne las siete entregas anteriores en el único formato que un dueño puede sostener cuando el día se le llena: una hoja, cuatro números y una fecha que se repite. Si algo de lo visto en el curso sobrevive, va a sobrevivir aquí.]]></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siete temas queda una sola conclusión incómoda: la inteligencia artificial no se gobierna con una decisión grande, se gobierna con una reunión corta que ocurre cada tres meses y con cuatro números que nadie discute. Todo lo demás es operación, y la operación siempre va a ganar si no hay calendar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0]]></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l objeto · Lumbr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rso: Empresarios e IA (2026-2034) · Ruta: Ruta del empresario aumentado · Etapa: Dirigir la empresa hacia 2034 · Tema 8 de 8 · Dificultad: alta · Duración sugerida: una hora y media con cinco videos, cinco diagramas propios, reactivos con evidencia y evaluación final del curso · Prerrequisito: temas 1 a 7 de esta ruta · Autoría: Roadwise Consul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ortafolio: pocas apuestas, todas con dueño y fech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ortafolio de una PyME no es una lista de proyectos: son entre dos y cinco apuestas vivas, cada una con un responsable con nombre, un proceso tocado, una señal de corte escrita y una fecha de revisión. Si hay más de cinco, no hay portafolio: hay compras sin dirección; si ninguna tiene fecha de revisión, el gasto se vuelve fijo y la decisión se terceriza en el proveed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ortafolio: pocas apuestas, todas con dueño y fech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tar un proyecto es una decisión de dirección y tiene un mérito contable: libera presupuesto, libera atención y deja escrito lo que se aprendió. Lo que no es una decisión es dejarlo corriendo sin medirlo, que es lo que ocurre en la mayoría de las empresas cuando nadie fijó la señal de corte antes de empezar. Existe una costumbre que nadie declara en voz alta: la señal de corte se pacta después de ver los primeros resultados, cuando el dinero ya está puesto y ya hay alguien defendiendo el proyec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ortafolio: pocas apuestas, todas con dueño y fech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apuesta necesita un dueño interno, y dueño no significa el que pagó: significa la persona que puede contestar tres preguntas sin consultar a nadie. Qué debía resolver, qué resolvió y qué pasa si se apaga mañana. Donde esas tres respuestas no existen, la automatización es un gasto con logotipo, no un activo de la empre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ortafolio: pocas apuestas, todas con dueño y f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de las seis cuesta un sistema de monitoreo: cuestan una hora de lectura mensual con las preguntas correctas.]]></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8-rejilla.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629275"/>
          <a:chOff x="514350" y="247650"/>
          <a:chExt cx="8629650" cy="56292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ortafolio: pocas apuestas, todas con dueño y f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7 - Inteligencia Artificial y Liderazgo Empresarial | Noelia Esteban, Google | MIOTI Tech & Business School]]></a:t>
            </a:r>
          </a:p>
        </p:txBody>
      </p:sp>
      <p:sp>
        <p:nvSpPr>
          <p:cNvPr id="10" name=""/>
          <p:cNvSpPr txBox="1"/>
          <p:nvPr/>
        </p:nvSpPr>
        <p:spPr>
          <a:xfrm>
            <a:off x="4362450" y="359092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n atención a qué parte del liderazgo describe como no delegable: ahí está exactamente la capa del tablero que este tema no permite tercerizar.]]></a:t>
            </a:r>
          </a:p>
        </p:txBody>
      </p:sp>
      <p:sp>
        <p:nvSpPr>
          <p:cNvPr id="11" name=""/>
          <p:cNvSpPr txBox="1"/>
          <p:nvPr/>
        </p:nvSpPr>
        <p:spPr>
          <a:xfrm>
            <a:off x="4362450" y="53340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629275"/>
          <a:chOff x="514350" y="247650"/>
          <a:chExt cx="8629650" cy="56292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ortafolio: pocas apuestas, todas con dueño y f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El valor de los datos en la toma de decisiones empresariales - BANCO SABADELL | Banco Sabadell]]></a:t>
            </a:r>
          </a:p>
        </p:txBody>
      </p:sp>
      <p:sp>
        <p:nvSpPr>
          <p:cNvPr id="10" name=""/>
          <p:cNvSpPr txBox="1"/>
          <p:nvPr/>
        </p:nvSpPr>
        <p:spPr>
          <a:xfrm>
            <a:off x="4362450" y="359092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cuántas decisiones del ejemplo se toman con dato propio y cuántas con criterio heredado: esa proporción es la que tienes que mover en el trimestre.]]></a:t>
            </a:r>
          </a:p>
        </p:txBody>
      </p:sp>
      <p:sp>
        <p:nvSpPr>
          <p:cNvPr id="11" name=""/>
          <p:cNvSpPr txBox="1"/>
          <p:nvPr/>
        </p:nvSpPr>
        <p:spPr>
          <a:xfrm>
            <a:off x="4362450" y="53340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El portafolio: pocas apuestas, todas con dueño y fech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empresa tiene siete herramientas de IA activas, ninguna con responsable nombrado y una factura mensual que sube sola. ¿Cuál es la primera intervención de direc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ar una octava herramienta que integre las siete]]></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ducir a un portafolio de dos a cuatro apuestas con dueño, proceso tocado y fecha de revisión]]></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a cada área que reporte cómo usa su herramienta]]></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gelar el gasto de software hasta nuevo avi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El portafolio: pocas apuestas, todas con dueño y fech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jar un proyecto corriendo sin medirlo es una forma legítima de decisión cuando la herramienta ya se pagó.]]></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ortafolio: pocas apuestas, todas con dueño y f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ortafolio escrito en una hoja: cinco columnas que alguien puede defen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81175"/>
                <a:gridCol w="1914525"/>
                <a:gridCol w="2219325"/>
                <a:gridCol w="2200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ueño inte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corte pact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si se apaga maña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ctura de comprob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de 6 excepciones por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uelve a capturar a mano dos horas a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s de WhatsAp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de 10% de reclamos por promesa equivo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erde la cola de mensajes de l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0]]></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781175"/>
                <a:gridCol w="1914525"/>
                <a:gridCol w="2219325"/>
                <a:gridCol w="2200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ueño inte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corte pact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si se apaga maña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nóstico de re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mayor al 20% dos meses segu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ra de memoria y sube la 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men de hojas de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escartado relevante por trimest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uelve el montón de documentos sin le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ido de campa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lead por arriba del do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blica menos, no pe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ablero de gobierno: cuatro capas y cuatro núm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del director no mide la herramienta: mide la empresa. Cuatro capas, en este orden: qué se decide sin una persona, qué se mide con línea base, qué se registra cuando algo falla y qué se cortaría si no diera. La mayoría de las empresas tiene la segunda capa llena de gráficos y las otras tres vacía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números que bastan para gobernar un trimestre: horas liberadas y reasignadas, costo total del sistema en el mes, tiempo de respuesta al cliente y margen del producto o servicio que el sistema toca. No se agregan indicadores sin quitar uno: cada métrica nueva es una hora menos de decis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ablero de gobierno: cuatro capas y cuatro núm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arta capa es la que distingue a una empresa con dirección: cortar lo que ya costó y no dio.]]></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8-capas.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ablero de gobierno: cuatro capas y cuatro núm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n tres horas cada trimestre. Sin ese bloque en el calendario, la automatización se gobierna sola y con el criterio del proveedor.]]></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8-flujo.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534025"/>
          <a:chOff x="514350" y="247650"/>
          <a:chExt cx="8629650" cy="553402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tablero de gobierno: cuatro capas y cuatro núm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transformar a las empresas con Inteligencia Artificial? (Con Clínica Internacional) | EDteam]]></a:t>
            </a:r>
          </a:p>
        </p:txBody>
      </p:sp>
      <p:sp>
        <p:nvSpPr>
          <p:cNvPr id="10" name=""/>
          <p:cNvSpPr txBox="1"/>
          <p:nvPr/>
        </p:nvSpPr>
        <p:spPr>
          <a:xfrm>
            <a:off x="4362450" y="3181350"/>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el orden de la conversación: proceso, dato, decisión y después herramienta. Cuando el orden se invierte aparece el gasto sin dirección que este tema describe.]]></a:t>
            </a:r>
          </a:p>
        </p:txBody>
      </p:sp>
      <p:sp>
        <p:nvSpPr>
          <p:cNvPr id="11" name=""/>
          <p:cNvSpPr txBox="1"/>
          <p:nvPr/>
        </p:nvSpPr>
        <p:spPr>
          <a:xfrm>
            <a:off x="4362450" y="52387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El tablero de gobierno: cuatro capas y cuatro númer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uatro capas del tablero de gobierno según el orden en que se construy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se mide contra una línea bas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se registra cuando algo fall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se cortaría si no dier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se decide sin una perso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El tablero de gobierno: cuatro capas y cuatro númer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para lo que un sistema puede sostener de lo que es dirección de empres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delegar en un sistem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pa de gobierno que no se deleg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gistrar la hora de respuesta al cliente]]></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struir el histórico de ventas]]></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cidir qué cuatro números se mir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ijar la señal de corte de una apues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ombrar al dueño interno de cada proyec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ceptar una dependencia del proveedo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El tablero de gobierno: cuatro capas y cuatro números]]></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ablero del director no mide la herramienta: mide la ___.]]></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óximos noventa días se reparten en cuatro bloques que no se pueden saltar: inventario del proceso y línea base en los primeros veinte días, piloto con señal de corte entre el día veintiuno y el cuarenta y cinco, integración al flujo real entre el cuarenta y seis y el setenta, y decisión documentada —escalar, ajustar o cerrar— entre el setenta y uno y el noventa. El bloque cuatro es el que convierte el entusiasmo en inform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que hay que presupuestar es el total de posesión, no la licencia: un proyecto con 96 000 pesos de implementación y 18 500 pesos mensuales de licencias y soporte cuesta 318 000 pesos en el primer año, y esa es la cifra con la que se compara contra el beneficio. Quien presupuesta solo la mensualidad llega al trimestre cuatro con una sorpresa que ya estaba en el contra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nde más se gasta y menos se presume es integración y procesos: ahí vive el diferencial que alguien no puede copiar en un mes.]]></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8-barras.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bloque cuatro es el que convierte la prueba en información: cerrar un piloto también es un resultado.]]></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8-ciclo.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219700"/>
          <a:chOff x="514350" y="247650"/>
          <a:chExt cx="8629650" cy="52197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A en Gestión de Proyectos: Todo lo que Necesitas Saber en 90 min | marco calle]]></a:t>
            </a:r>
          </a:p>
        </p:txBody>
      </p:sp>
      <p:sp>
        <p:nvSpPr>
          <p:cNvPr id="10" name=""/>
          <p:cNvSpPr txBox="1"/>
          <p:nvPr/>
        </p:nvSpPr>
        <p:spPr>
          <a:xfrm>
            <a:off x="4362450" y="318135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el momento del video en que se habla de cerrar un proyecto: casi todo el curso se dedica a arrancar, y el bloque cuatro del plan de noventa días es exactamente lo que falta.]]></a:t>
            </a:r>
          </a:p>
        </p:txBody>
      </p:sp>
      <p:sp>
        <p:nvSpPr>
          <p:cNvPr id="11" name=""/>
          <p:cNvSpPr txBox="1"/>
          <p:nvPr/>
        </p:nvSpPr>
        <p:spPr>
          <a:xfrm>
            <a:off x="4362450" y="49244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Predi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Los próximos noventa dí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yME arranca su plan de noventa días con una herramienta nueva, sin inventario de proceso ni línea base, y llega puntualmente a la fecha de decisión. ¿Qué es lo más probable que encuentre?]]></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medición impecable y una decisión fácil]]></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o puede decir si mejoró algo, porque no registró el antes]]></a:t>
            </a:r>
          </a:p>
        </p:txBody>
      </p:sp>
      <p:sp>
        <p:nvSpPr>
          <p:cNvPr id="11" name=""/>
          <p:cNvSpPr txBox="1"/>
          <p:nvPr/>
        </p:nvSpPr>
        <p:spPr>
          <a:xfrm>
            <a:off x="666750" y="3743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ahorro mayor al proyectado por el proveedor]]></a:t>
            </a:r>
          </a:p>
        </p:txBody>
      </p:sp>
      <p:sp>
        <p:nvSpPr>
          <p:cNvPr id="12" name=""/>
          <p:cNvSpPr txBox="1"/>
          <p:nvPr/>
        </p:nvSpPr>
        <p:spPr>
          <a:xfrm>
            <a:off x="666750" y="41148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necesidad de contratar a alguien que separe el tiemp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Los próximos noventa dí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yecto de automatización tiene 96 000 pesos de implementación y 18 500 pesos mensuales de licencias y soporte. ¿Cuál es el costo total del primer año en peso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Los próximos noventa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sto que se presupuesta es el total de posesión, no la mensualidad de la licencia.]]></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bloque de noventa días que casi siempre se salta es el de decisión documentada.]]></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señal de corte se pacta después de ver los primeros resultados del pilo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portafolio de una PyME sana tiene entre dos y cuatro apuestas con dueñ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s próximos noventa días · Cierre del curso: el documento que hay que llevarse puest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oja de portafoli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a cuatro apuestas con dueño, proceso tocado, señal de corte y fecha de revis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s próximos noventa días · Cierre del curso: el documento que hay que llevarse puest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número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s reasignadas, costo total del mes, respuesta al cliente y margen del proceso toc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s próximos noventa días · Cierre del curso: el documento que hay que llevarse puest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las de datos y de pag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nimización, cuatro preguntas al proveedor, segundo canal y auditoría de descart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s próximos noventa días · Cierre del curso: el documento que hay que llevarse puest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lan de noventa dí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ntario, piloto, integración y decisión, con el bloque cuatro en el calendar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s próximos noventa días · Cierre del curso: el documento que hay que llevarse puest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lida escrita por dependenci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haría si el proveedor sube el precio, si el modelo cambia o si esa persona se v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s próximos noventa días · Cierre del curso: el documento que hay que llevarse puest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echa trimestra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horas cada tres meses, con el tablero delante y el proveedor esperando afue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rso completo, visto desde el asiento del direct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tapa 1 · Operación]]></a:t>
            </a:r>
          </a:p>
        </p:txBody>
      </p:sp>
      <p:sp>
        <p:nvSpPr>
          <p:cNvPr id="8" name=""/>
          <p:cNvSpPr txBox="1"/>
          <p:nvPr/>
        </p:nvSpPr>
        <p:spPr>
          <a:xfrm>
            <a:off x="514350" y="1590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puede confiar a la máquina, línea base y piloto con dueño.]]></a:t>
            </a:r>
          </a:p>
        </p:txBody>
      </p:sp>
      <p:sp>
        <p:nvSpPr>
          <p:cNvPr id="9" name=""/>
          <p:cNvSpPr txBox="1"/>
          <p:nvPr/>
        </p:nvSpPr>
        <p:spPr>
          <a:xfrm>
            <a:off x="514350" y="2019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tapa 2 · Venta y número]]></a:t>
            </a:r>
          </a:p>
        </p:txBody>
      </p:sp>
      <p:sp>
        <p:nvSpPr>
          <p:cNvPr id="10" name=""/>
          <p:cNvSpPr txBox="1"/>
          <p:nvPr/>
        </p:nvSpPr>
        <p:spPr>
          <a:xfrm>
            <a:off x="514350" y="2381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budo asistido, tablero de cuatro indicadores y decisión registrada.]]></a:t>
            </a:r>
          </a:p>
        </p:txBody>
      </p:sp>
      <p:sp>
        <p:nvSpPr>
          <p:cNvPr id="11" name=""/>
          <p:cNvSpPr txBox="1"/>
          <p:nvPr/>
        </p:nvSpPr>
        <p:spPr>
          <a:xfrm>
            <a:off x="514350" y="2809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tapa 3 · Personas y riesgo]]></a:t>
            </a:r>
          </a:p>
        </p:txBody>
      </p:sp>
      <p:sp>
        <p:nvSpPr>
          <p:cNvPr id="12" name=""/>
          <p:cNvSpPr txBox="1"/>
          <p:nvPr/>
        </p:nvSpPr>
        <p:spPr>
          <a:xfrm>
            <a:off x="514350" y="31813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estos redefinidos, minimización de datos, sesgo auditado y segundo can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rso completo, visto desde el asiento del direct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tapa 4 · Dirección]]></a:t>
            </a:r>
          </a:p>
        </p:txBody>
      </p:sp>
      <p:sp>
        <p:nvSpPr>
          <p:cNvPr id="8" name=""/>
          <p:cNvSpPr txBox="1"/>
          <p:nvPr/>
        </p:nvSpPr>
        <p:spPr>
          <a:xfrm>
            <a:off x="514350" y="1590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orizonte de ocho años, portafolio, tablero de gobierno y plan de noventa dí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Yo no necesito tablero ni comité: la empresa es mía, la decisión la tomo yo en cinco minutos y así hemos crecido quince años.»]]></a:t>
            </a:r>
          </a:p>
        </p:txBody>
      </p:sp>
      <p:sp>
        <p:nvSpPr>
          <p:cNvPr id="8" name=""/>
          <p:cNvSpPr txBox="1"/>
          <p:nvPr/>
        </p:nvSpPr>
        <p:spPr>
          <a:xfrm>
            <a:off x="514350" y="23717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irector sostiene que gobernar el portafolio es burocracia de empresa grande y que a él le basta con preguntar en la junta del lunes. Contesta distinguiendo decisión rápida de decisión verificab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sis]]></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elocidad es un activo real: lo que se pierde no es decidir rápido, es poder explicar después en qué se decidió y con qué dato.]]></a:t>
            </a:r>
          </a:p>
        </p:txBody>
      </p:sp>
      <p:sp>
        <p:nvSpPr>
          <p:cNvPr id="9" name=""/>
          <p:cNvSpPr txBox="1"/>
          <p:nvPr/>
        </p:nvSpPr>
        <p:spPr>
          <a:xfrm>
            <a:off x="514350" y="2200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a:t>
            </a:r>
          </a:p>
        </p:txBody>
      </p:sp>
      <p:sp>
        <p:nvSpPr>
          <p:cNvPr id="10" name=""/>
          <p:cNvSpPr txBox="1"/>
          <p:nvPr/>
        </p:nvSpPr>
        <p:spPr>
          <a:xfrm>
            <a:off x="514350" y="2486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registro, la única memoria de la empresa es la del dueño, y eso convierte cada vacante y cada renuncia en un riesgo operativo.]]></a:t>
            </a:r>
          </a:p>
        </p:txBody>
      </p:sp>
      <p:sp>
        <p:nvSpPr>
          <p:cNvPr id="11"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azonamiento]]></a:t>
            </a:r>
          </a:p>
        </p:txBody>
      </p:sp>
      <p:sp>
        <p:nvSpPr>
          <p:cNvPr id="12" name=""/>
          <p:cNvSpPr txBox="1"/>
          <p:nvPr/>
        </p:nvSpPr>
        <p:spPr>
          <a:xfrm>
            <a:off x="514350" y="3467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horas al trimestre no es un comité: es el precio mínimo de que la máquina trabaje para la empresa y no al revés.]]></a:t>
            </a:r>
          </a:p>
        </p:txBody>
      </p:sp>
      <p:sp>
        <p:nvSpPr>
          <p:cNvPr id="13" name=""/>
          <p:cNvSpPr txBox="1"/>
          <p:nvPr/>
        </p:nvSpPr>
        <p:spPr>
          <a:xfrm>
            <a:off x="514350" y="4171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respuesta se escribe en el OA; no se expor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spuesta con confi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Los próximos noventa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las cuatro capas del tablero, ¿cuál tienes hoy resuelt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cuatro, con fecha trimestral en el calendari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lo la de medición: tengo gráficos pero no regla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inguna escrita: decido con lo que veo en el moment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é cuáles son las cuatr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que queda cuando todo funciona tiene nombre: dependencia. Del proveedor que sube el precio, del único modelo disponible, del dato que vive en sistemas ajenos y de la persona que entiende el conjunto. Gobernar es tener una salida escrita para cada una de esas cuatro dependencias, aunque nunca se u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Gestión de Riesgos con Inteligencia Artificial, IA.]]></a:t>
            </a:r>
          </a:p>
        </p:txBody>
      </p:sp>
      <p:sp>
        <p:nvSpPr>
          <p:cNvPr id="10" name=""/>
          <p:cNvSpPr txBox="1"/>
          <p:nvPr/>
        </p:nvSpPr>
        <p:spPr>
          <a:xfrm>
            <a:off x="4362450" y="236220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ucha cómo se enumeran los riesgos que ya no son teóricos: compara esa lista con tus cuatro dependencias y anota la que todavía no tienes escrita.]]></a:t>
            </a:r>
          </a:p>
        </p:txBody>
      </p:sp>
      <p:sp>
        <p:nvSpPr>
          <p:cNvPr id="11" name=""/>
          <p:cNvSpPr txBox="1"/>
          <p:nvPr/>
        </p:nvSpPr>
        <p:spPr>
          <a:xfrm>
            <a:off x="4362450" y="41052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cierre: el portafolio se revisa cada trimestre con fecha en el calendario, cada apuesta tiene dueño interno y señal de corte, el tablero se queda con cuatro números, y ninguna dependencia se acepta sin una salida escri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Los próximos noventa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l gobierno del portafolio con su defini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ueño intern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ñal de cor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sto total de poses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lida escrit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úmero y fecha pactados antes de empezar el pilo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mplementación más doce meses de licencias y sopor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lan que se activa cuando la dependencia se cob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esta qué debía resolver, qué resolvió y qué pasa si se apag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0]]></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hay que llevarse del curso, en tres frase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ra liberada solo es dinero si alguien decide dónde se reasigna. El dato del cliente es prestado, no propio. Y ninguna de las dos cosas se arreglan con una herramienta nueva: se arreglan con una fecha en el calendario y una hoja con cuatro números.]]></a:t>
            </a:r>
          </a:p>
        </p:txBody>
      </p:sp>
      <p:sp>
        <p:nvSpPr>
          <p:cNvPr id="11" name="" descr=""/>
          <p:cNvSpPr/>
          <p:nvPr/>
        </p:nvSpPr>
        <p:spPr>
          <a:xfrm>
            <a:off x="514350" y="2971800"/>
            <a:ext cx="38100" cy="1362075"/>
          </a:xfrm>
          <a:prstGeom prst="roundRect">
            <a:avLst/>
          </a:prstGeom>
          <a:solidFill>
            <a:srgbClr val="BF4018">
              <a:alpha val="100000"/>
            </a:srgbClr>
          </a:solidFill>
          <a:ln w="9525">
            <a:noFill/>
          </a:ln>
        </p:spPr>
        <p:txBody>
          <a:bodyPr vertOverflow="clip" rtlCol="0" anchor="ctr"/>
          <a:lstStyle/>
          <a:p>
            <a:pPr algn="ctr"/>
            <a:r>
              <a:t/>
            </a:r>
          </a:p>
        </p:txBody>
      </p:sp>
      <p:sp>
        <p:nvSpPr>
          <p:cNvPr id="12" name=""/>
          <p:cNvSpPr txBox="1"/>
          <p:nvPr/>
        </p:nvSpPr>
        <p:spPr>
          <a:xfrm>
            <a:off x="781050" y="2952750"/>
            <a:ext cx="78486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yME no se automatiza el día que compra software: se automatiza el día en que su dueño deja de decidir con la memoria y empieza a decidir con un registro que otros también pueden le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0]]></a:t>
            </a:r>
          </a:p>
        </p:txBody>
      </p:sp>
      <p:sp>
        <p:nvSpPr>
          <p:cNvPr id="7" name="" descr=""/>
          <p:cNvSpPr/>
          <p:nvPr/>
        </p:nvSpPr>
        <p:spPr>
          <a:xfrm>
            <a:off x="514350" y="1238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Idea central del tema 8 y del cur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Los próximos noventa dí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s dos apuestas que van a seguir en tu empresa este trimestre, su dueño, su señal de corte y la fecha de revisión. Después responde la pregunta incómoda: si mañana el proveedor de una de ellas subiera el precio un 40 por ciento, ¿quién decide y con qué inform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escribir las dos apuestas con esas cuatro columnas, el curso todavía no terminó: vuelve al tema 1 y al 2, que son los que sostienen esta hoja. La pregunta del proveedor es la prueba de la dependenci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 hoja de gobierno: apuesta / dueño / señal de corte / costo total del año / salida escrita]]></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de ejemplo: cinco columnas: el documento que reemplaza cualquier comité]]></a:t>
            </a:r>
          </a:p>
        </p:txBody>
      </p:sp>
      <p:sp>
        <p:nvSpPr>
          <p:cNvPr id="9" name=""/>
          <p:cNvSpPr txBox="1"/>
          <p:nvPr/>
        </p:nvSpPr>
        <p:spPr>
          <a:xfrm>
            <a:off x="514350" y="2724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pacio de trabajo interactivo; se usa directamente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Tarjetas del tema 8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tafoli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Tarjetas del tema 8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a cuatro apuestas, cada una con dueño y fech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Tarjetas del tema 8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tro númer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Tarjetas del tema 8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as reasignadas, costo del mes, respuesta y marg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Tarjetas del tema 8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Bloque cuatr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Tarjetas del tema 8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ecisión documentada: escalar, ajustar o cerr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Tarjetas del tema 8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sto re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Tarjetas del tema 8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tal de posesión del año, no la mensualida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Tarjetas del tema 8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pendenci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Tarjetas del tema 8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veedor, modelo, dato ajeno y cabeza única: con salida escri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Tarjetas del tema 8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itm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Tarjetas del tema 8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horas por trimestre, fecha puesta, proveedor afuer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Memoria del cur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0]]></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657475"/>
                <a:gridCol w="5457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 1 ·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taca un proceso con costo visible, con línea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 2 ·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le de la implementación: el ahorro llega después de integ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 3 ·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spera es la competencia; el bot tiene palabras prohib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 4 · 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indicadores, pronóstico con error y decisión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Memoria del cur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0]]></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657475"/>
                <a:gridCol w="5457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 5 ·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define el puesto y se escribe el proceso antes de perd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 6 · datos y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nimización, contrato, auditoría de descartes y segundo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próximos noventa días · Memoria del curs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tecnologia.lumbre.lat/object/emp-08"/>
              </a:rPr>
              <a:t><![CDATA[Abrir el juego en el O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cier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cho términos del gobierno del portafolio, en horizontal, en mayúsculas y sin acentos.]]></a:t>
            </a:r>
          </a:p>
        </p:txBody>
      </p:sp>
      <p:sp>
        <p:nvSpPr>
          <p:cNvPr id="8" name="" descr=""/>
          <p:cNvSpPr/>
          <p:nvPr/>
        </p:nvSpPr>
        <p:spPr>
          <a:xfrm>
            <a:off x="514350" y="1905000"/>
            <a:ext cx="8115300" cy="22574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981200"/>
            <a:ext cx="78867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PORTAFOLIOQLM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DUENOQKLMNOPQ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SENALDECORTEQX]]></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TABLEROQKLMNPQ]]></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BLOQUEQKLMNPQ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DEPENDENCIAQLM]]></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REGISTROQKLMNP]]></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SALIDAQKLMNOPQ]]></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cier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labras: PORTAFOLIO · DUENO · SENAL · TABLERO · BLOQUE · DEPENDENCIA · REGISTRO · SALIDA]]></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l tablero interactivo se juega en el O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ción final del curso · Empresarios e IA (2026-2034)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eracion-y-linea-base]]></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inero-del-proyect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nta-asistid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dicion-y-decision]]></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quipo-y-conocimient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ción final del curso · Empresarios e IA (2026-2034)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s-sesgo-y-fraud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orizonte-2034]]></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ablero-del-director]]></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ubriste las cuatro etapas de la ruta: qué cambia en la operación, cómo se vende y se mide con modelos, qué pasa con las personas y el riesgo, y cómo se dirige la empresa hacia 2034. Lo que sigue no es otro curso: es la hoja de portafolio con fechas, y la primera revisión trimestral.]]></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ción final del curso · Empresarios e IA (2026-2034)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etapa 1: casi todo lo que falla después viene de no haber elegido un proceso con costo visible ni haber escrito la línea base. Con esa parte resuelta, los temas 4, 6 y 8 se entienden solo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0]]></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266950"/>
                <a:gridCol w="5848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ción y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resarios e IA (2026-20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del empresario a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igir la empresa hacia 20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 de cono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gobierno del portafolio y cierre del 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0]]></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266950"/>
                <a:gridCol w="5848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ablero del director: portafolio, cuatro números, noventa días y depend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o en l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de 8 · cierre del 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estudio con video, diagrama propio, reactivos con evidencia y evaluación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rrequi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s 1 a 7 de est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8"/>
              </a:rPr>
              <a:t><![CDATA[Gobierno de la IA en la PyME: portafolio con dueño, tablero de cuatro números, plan de noventa días y 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0]]></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266950"/>
                <a:gridCol w="5848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adwise Consult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2026-10-24T23:40:45Z</dcterms:created>
  <dcterms:modified xsi:type="dcterms:W3CDTF">2026-10-24T23:40:45Z</dcterms:modified>
  <dc:title>Gobierno de la IA en la PyME: portafolio con dueño, tablero de cuatro números, plan de noventa días y evaluación final del curso</dc:title>
  <dc:description>Presentación editable del OA «Gobierno de la IA en la PyME: portafolio con dueño, tablero de cuatro números, plan de noventa días y evaluación final del curso». Enlace: https://tecnologia.lumbre.lat/object/emp-08</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