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ted-c20-m01-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blema no era la fórmula: era la hoja»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blema no era la fórmula: era la hoja»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blema no era la fórmula: era la hoja»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blema no era la fórmula: era la hoja»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blema no era la fórmula: era la hoj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se ve una fila de datos bien constr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blema no era la fórmula: era la hoj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gistrar cada venta como su propio renglón, sin agrupar meses → Una fila por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las fechas como fecha real y no como texto → Tipos consist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ener la tabla limpia aparte y el reporte bonito en otra hoja → Separar dato y re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oner un cliente, un producto y una cantidad por fila → Una fila por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itar los espacios sobrantes para que «Ana» no sea dos clientes → Tipos consist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acar el total mensual de en medio de las filas de datos → Separar dato y re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fila por hecho ordena el grano, los tipos consistentes permiten calcular, y separar dato de reporte protege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tiene celdas combinadas, totales en medio de los datos o tipos mezc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dinámicas exigen una tabla regular: encabezado en una fila, sin fusiones, sin totales intercalados y con tipos consistentes. Celdas combinadas y un «TOTAL» metido en la fila 40 rompen esa regularidad, y una columna con números y texto mezclados confunde el cálculo. El problema casi nunca es la herramienta ni el tamaño del archivo: es la estructura. Primero se ordena la base, después se analiza; ninguna fórmula sustituye una arquitectura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dinámica se rompe por estructura, no por tamaño: fusiones, totales intercalados y tipos mezclados son los culp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s justo lo contrario. Combinar celdas puede verse pulcro en pantalla, pero destruye la regularidad que Excel necesita para seleccionar, ordenar, calcular y armar una dinámica: le dice al programa que ahí ya no hay una cuadrícula predecible. En la **tabla base** nunca se combinan celdas; los encabezados se dejan breves y cada dato vive en su celda. El diseño con fusiones se reserva, si acaso, para la hoja de reporte o presentación, jamás para la fuente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la tabla base no se combinan celdas: las fusiones rompen la cuadrícula que exige el anál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20-m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tu archivo más usado de Excel y hazle la radiografía de Verónica: ¿combina celdas?, ¿tiene totales en medio de los datos?, ¿hay fechas guardadas como texto?, ¿las columnas cambian de nombre entre meses?, ¿hay espacios sobrantes en los textos? Identifica una sola hoja y rediseñala como tabla limpia: una fila por hecho, una columna por atributo, encabezado único y tipos correctos, convertida en «Tabla». ¿Qué pregunta de tu negocio llevas tiempo sin poder responder por culpa de la 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a base que agu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20-m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234" r:id="rId1"/>
    <p:sldLayoutId id="2481917235" r:id="rId2"/>
    <p:sldLayoutId id="2481917236" r:id="rId3"/>
    <p:sldLayoutId id="248191723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48fd14e9218d3deb210a9bd9d929c19bf3b7a6c58afe1dd1.jpg"/>
  <Relationship Id="rId3" Type="http://schemas.openxmlformats.org/officeDocument/2006/relationships/hyperlink" Target="https://tecnologia.lumbre.lat/object/emp-ted-c20-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hyperlink" Target="https://tecnologia.lumbre.lat/object/emp-ted-c20-m01-oa01" TargetMode="External"/>
  <Relationship Id="rId4" Type="http://schemas.openxmlformats.org/officeDocument/2006/relationships/hyperlink" Target="https://tecnologia.lumbre.lat/object/emp-ted-c20-m01-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20-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omp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ructu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ur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diseñar una hoja caótica (celdas combinadas, doble propósito) en tabla analizable.]]></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ted-c20-m01-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iseñar una hoja caótica (celdas combinadas, doble propósito) en tabla analiz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ualquier fórmula o gráfico, el 70% del trabajo de datos es que la hoja esté bien construida. Este objeto enseña la arquitectura de una tabla que no se rompe: una fila por hecho, una columna por atributo, tipos consistentes, sin celdas combinadas ni totales metidos entre los datos. Aprenderás a limpiar duplicados, espacios y fechas disfrazadas de texto, y por qué la hoja bonita para imprimir casi nunca es la hoja útil para analizar.]]></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atos · tabla · limpieza · estructura · duplicados · Exc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no era la fórmula: er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hoja hecha para imprimir suele ser inservible para analizar: primero la estructur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no era la fórmula: era la hoj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ó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bez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l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bi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pi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i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ad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orden.\n\n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no era la fórmula: era la hoj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ális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rr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o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rimi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í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no era la fórmula: era la hoj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atomía de una tabla que no se rompe]]></a:t>
            </a:r>
          </a:p>
        </p:txBody>
      </p:sp>
      <p:sp>
        <p:nvSpPr>
          <p:cNvPr id="10" name=""/>
          <p:cNvSpPr txBox="1"/>
          <p:nvPr/>
        </p:nvSpPr>
        <p:spPr>
          <a:xfrm>
            <a:off x="685800" y="1619250"/>
            <a:ext cx="24765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BF4018">
                    <a:alpha val="100000"/>
                  </a:srgbClr>
                </a:solidFill>
                <a:latin typeface="Calibri"/>
              </a:rPr>
              <a:t><![CDATA[1.]]></a:t>
            </a:r>
          </a:p>
        </p:txBody>
      </p:sp>
      <p:sp>
        <p:nvSpPr>
          <p:cNvPr id="11" name=""/>
          <p:cNvSpPr txBox="1"/>
          <p:nvPr/>
        </p:nvSpPr>
        <p:spPr>
          <a:xfrm>
            <a:off x="933450" y="1619250"/>
            <a:ext cx="752475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ech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ngl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v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n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zc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lum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ribu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du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t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um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cabez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únic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me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l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l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bin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p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no era la fórmula: era la hoj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descr=""/>
          <p:cNvSpPr/>
          <p:nvPr/>
        </p:nvSpPr>
        <p:spPr>
          <a:xfrm>
            <a:off x="514350" y="1219200"/>
            <a:ext cx="8115300" cy="16478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24765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BF4018">
                    <a:alpha val="100000"/>
                  </a:srgbClr>
                </a:solidFill>
                <a:latin typeface="Calibri"/>
              </a:rPr>
              <a:t><![CDATA[1.]]></a:t>
            </a:r>
          </a:p>
        </p:txBody>
      </p:sp>
      <p:sp>
        <p:nvSpPr>
          <p:cNvPr id="10" name=""/>
          <p:cNvSpPr txBox="1"/>
          <p:nvPr/>
        </p:nvSpPr>
        <p:spPr>
          <a:xfrm>
            <a:off x="933450" y="1219200"/>
            <a:ext cx="752475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consistente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20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2/0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x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ot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d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t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ri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4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m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álcu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no era la fórmula: era la hoj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l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bi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m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í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b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ld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l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l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be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sionarse.\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mpiez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i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c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s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plic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ld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no era la fórmula: era la hoj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u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plic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n\n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ó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struy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igu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a fila de datos bien constru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1666875"/>
                <a:gridCol w="4038600"/>
                <a:gridCol w="2409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um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corr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26-03-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limpio, sin espacios sobr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bles del V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de una sola lista 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ent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con formato mon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5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no era la fórmula: era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b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pa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ment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o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i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rr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no era la fórmula: era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act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zc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iérte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mor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ám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áf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blema no era la fórmula: era la ho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según el principio de estructura de datos que represen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na fila por hech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ipos consistente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parar dato y report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istrar cada venta como su propio renglón, sin agrupar mese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las fechas como fecha real y no como tex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ner la tabla limpia aparte y el reporte bonito en otra hoj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oner un cliente, un producto y una cantidad por fil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itar los espacios sobrantes para que «Ana» no sea dos client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acar el total mensual de en medio de las filas de dato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blema no era la fórmula: era la ho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hoja de ventas se traba cada vez que intentas una tabla dinámica. La causa más probable 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archivo es demasiado pequeño para una dinámic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tiene celdas combinadas, totales en medio de los datos o tipos mezclad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xcel no soporta tablas dinámicas en españo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faltan más fórmulas complejas en las celd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blema no era la fórmula: era la ho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binar celdas hace la hoja más ordenada, así que conviene usarla en la tabla de datos ba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no era la fórmula: er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oja que se rompe no tiene un problema de fórmulas: tiene un problema de estructura.]]></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oblema no era la fórmula: era la hoj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tu archivo más usado de Excel y hazle la radiografía de Verónica: ¿combina celdas?, ¿tiene totales en medio de los datos?, ¿hay fechas guardadas como texto?, ¿las columnas cambian de nombre entre meses?, ¿hay espacios sobrantes en]]></a:t>
            </a:r>
          </a:p>
        </p:txBody>
      </p:sp>
      <p:sp>
        <p:nvSpPr>
          <p:cNvPr id="9" name=""/>
          <p:cNvSpPr txBox="1"/>
          <p:nvPr/>
        </p:nvSpPr>
        <p:spPr>
          <a:xfrm>
            <a:off x="514350" y="29241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ext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dentifica una sola hoja y rediseñala como tabla limpia: una fila por hecho, una columna por atributo, encabezado único y tipos correctos, convertida en «Tabla». ¿Qué pregunta de tu negocio llevas tiempo sin poder responder por culpa de la estructura?]]></a:t>
            </a:r>
          </a:p>
        </p:txBody>
      </p:sp>
      <p:sp>
        <p:nvSpPr>
          <p:cNvPr id="8" name=""/>
          <p:cNvSpPr txBox="1"/>
          <p:nvPr/>
        </p:nvSpPr>
        <p:spPr>
          <a:xfrm>
            <a:off x="514350" y="2714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fórmula «funciona a medias» o una dinámica te da cifras sin sentido, casi siempre el culpable es la base, no la fórmula.]]></a:t>
            </a:r>
          </a:p>
        </p:txBody>
      </p:sp>
      <p:sp>
        <p:nvSpPr>
          <p:cNvPr id="9" name=""/>
          <p:cNvSpPr txBox="1"/>
          <p:nvPr/>
        </p:nvSpPr>
        <p:spPr>
          <a:xfrm>
            <a:off x="514350" y="3419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70% del trabajo de datos es una estructura que no se rompe.]]></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la por hecho, una columna por atributo, encabezado único.]]></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eldas combinadas y los totales en medio del dato destruyen el análisis.]]></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impia el dato antes de calcular: espacios, duplicados, tip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nstruir tu tabla b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qué es un «hecho» y dale una fila a cada un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un atributo por columna con nombre único y breve.]]></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iforma tipos: fechas como fechas, importes como números.]]></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 fusiones y totales del medio y conviértela en Tab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ho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la tabla como si fuera un reporte para imprimir.]]></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Ana » y «Ana» como dos clientes distintos.]]></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zclar números y texto en la misma columna de impor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base que agua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una estructura sólida; sobre esa base las fórmulas del siguiente objeto dejan de pelearse con el archivo.]]></a:t>
            </a:r>
          </a:p>
        </p:txBody>
      </p:sp>
      <p:sp>
        <p:nvSpPr>
          <p:cNvPr id="10"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Graba la regla: primero la estructura limpia (una fila por hecho, tipos consistentes, sin fusiones), después todo lo demá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ho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20-m01-oa01"/>
              </a:rPr>
              <a:t><![CDATA[La hoja que no se rompe: estructuras de datos que dur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BUSCARV sigue vivito (y X le aprendió mucho)]]></a:t>
            </a:r>
            <a:r>
              <a:rPr lang="en-US" strike="noStrike" sz="2100" spc="0" u="none" cap="none">
                <a:solidFill>
                  <a:srgbClr val="1B2438">
                    <a:alpha val="100000"/>
                  </a:srgbClr>
                </a:solidFill>
                <a:latin typeface="Calibri"/>
              </a:rPr>
              <a:t><![CDATA[ — con la base ordenada, aprenderás las fórmulas que cruzan información entre hojas y resuelven el 90% del trabajo real de ofici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2026-10-25T04:02:41Z</dcterms:created>
  <dcterms:modified xsi:type="dcterms:W3CDTF">2026-10-25T04:02:41Z</dcterms:modified>
  <dc:title>La hoja que no se rompe: estructuras de datos que duran</dc:title>
  <dc:description>Presentación editable del OA «La hoja que no se rompe: estructuras de datos que duran». Enlace: https://tecnologia.lumbre.lat/object/emp-ted-c20-m01-oa01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