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ted-c20-m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sin programar»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sin programar»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sin programar»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sin programar»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va en cada área según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sin program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lista de vendedores que quieres ver renglón por renglón → Fi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suma de importes que se calcula en cada intersección → Va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botón que filtra toda la tabla por región con un toque → Segme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s productos que quieres como renglones del resumen → Fi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onteo de pedidos que Excel agrega automáticamente → Va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ontrol para que el dueño filtre solo el año en curso → Segme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filas van las categorías a listar, en valores el número a calcular, y el segmentador filtra toda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dinámica es una foto y hay que darle «Actualizar» para que relea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námica resume un estado de la base al momento de armarla o de su último refresco; no se actualiza sola al escribir en la fuente. Cuando cambias la base, das clic derecho > Actualizar (o el botón de refrescar) y relea. No hace falta recrearla, pero sí refrescarla: es el error número uno y el más silencioso, porque muestra datos viejos con toda la confianza. En tiempo real, lo resuelve un tablero con conexión; en Excel manual, el refresco es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námica es una foto de la base: sin «Actualizar», muestra cifras anteriores aunque la fuente ya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Sumar precios unitarios de todos los renglones produce un número que no significa nada (no hay razón para sumar el precio de cada producto). Lo que suele querer ahí es el **promedio** de precio, no la suma. La dinámica aplica una operación por defecto —suma para números, cuenta para textos—, y muchas veces ese valor por defecto es equivocado para tu pregunta. Por eso siempre se revisa qué operación pone el área de Valores: es el error que da cifras absurdas con aspecto de cálcul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peración por defecto de Valores no siempre aplica: para precios suele querer promedio, no su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tabla limpia que ya tengas (ventas, gastos, inventario) y arma una dinámica: arrastra a Filas la categoría que más te importa, a Valores el número que quieres resumir, y cruza con una segunda dimensión en Columnas. Cambia el Valores a «porcentaje del total» para ver quién pesa más. Inserta un segmentador por una categoría y déjaselo a alguien del equipo para que explore sin ti. Antes de confiar, cuadra una celda contra el total. ¿Qué pregunta de tu negocio respondiste en cinco segundos que antes te tomaba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reguntar con diná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765" r:id="rId1"/>
    <p:sldLayoutId id="2481920766" r:id="rId2"/>
    <p:sldLayoutId id="2481920767" r:id="rId3"/>
    <p:sldLayoutId id="248192076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ce057b7fdb509bb99d56c1fa30075a6ca016719a2ad10771.jpg"/>
  <Relationship Id="rId3" Type="http://schemas.openxmlformats.org/officeDocument/2006/relationships/hyperlink" Target="https://tecnologia.lumbre.lat/object/emp-ted-c20-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hyperlink" Target="https://tecnologia.lumbre.lat/object/emp-ted-c20-m03-oa01" TargetMode="External"/>
  <Relationship Id="rId4" Type="http://schemas.openxmlformats.org/officeDocument/2006/relationships/hyperlink" Target="https://tecnologia.lumbre.lat/object/emp-ted-c20-m03-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b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ám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v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c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ruir una dinámica con dos dimensiones, campo calculado de porcentaje y segmentador de filtr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ted-c20-m03-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a dinámica con dos dimensiones, campo calculado de porcentaje y segmentador de fil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dinámica convierte cuarenta mil filas en una respuesta de cinco segundos, sin escribir una sola fórmula. Este objeto enseña a armarla: arrastrar campos a filas, columnas y valores; cambiar entre sumar, contar y promediar; calcular porcentajes del total; y filtrar al instante con segmentadores que cualquiera puede tocar. Verónica ve cómo preguntas que resolvía con fórmulas ahora se responden solas y se pueden gira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abla dinámica · segmentador · porcentaje · campo calculado · agrupar · Exc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námica te entrevista: le dices qué quieres cruzar y ella arma la respuest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a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g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R.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id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ble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n\n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illan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ru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í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o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i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t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áreas de una dinámic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Filas]]></a:t>
            </a:r>
            <a:r>
              <a:rPr lang="en-US" strike="noStrike" sz="2000" spc="0" u="none" cap="none">
                <a:solidFill>
                  <a:srgbClr val="1B2438">
                    <a:alpha val="100000"/>
                  </a:srgbClr>
                </a:solidFill>
                <a:latin typeface="Calibri"/>
              </a:rPr>
              <a:t><![CDATA[: qué quieres listar vertical (vendedores, productos, meses). ]]></a:t>
            </a:r>
            <a:r>
              <a:rPr lang="en-US" b="1" strike="noStrike" sz="2000" spc="0" u="none" cap="none">
                <a:solidFill>
                  <a:srgbClr val="1B2438">
                    <a:alpha val="100000"/>
                  </a:srgbClr>
                </a:solidFill>
                <a:latin typeface="Calibri"/>
              </a:rPr>
              <a:t><![CDATA[Columnas]]></a:t>
            </a:r>
            <a:r>
              <a:rPr lang="en-US" strike="noStrike" sz="2000" spc="0" u="none" cap="none">
                <a:solidFill>
                  <a:srgbClr val="1B2438">
                    <a:alpha val="100000"/>
                  </a:srgbClr>
                </a:solidFill>
                <a:latin typeface="Calibri"/>
              </a:rPr>
              <a:t><![CDATA[: con qué quieres cruzarlo horizontal (regiones, años). ]]></a:t>
            </a:r>
            <a:r>
              <a:rPr lang="en-US" b="1" strike="noStrike" sz="2000" spc="0" u="none" cap="none">
                <a:solidFill>
                  <a:srgbClr val="1B2438">
                    <a:alpha val="100000"/>
                  </a:srgbClr>
                </a:solidFill>
                <a:latin typeface="Calibri"/>
              </a:rPr>
              <a:t><![CDATA[Valores]]></a:t>
            </a:r>
            <a:r>
              <a:rPr lang="en-US" strike="noStrike" sz="2000" spc="0" u="none" cap="none">
                <a:solidFill>
                  <a:srgbClr val="1B2438">
                    <a:alpha val="100000"/>
                  </a:srgbClr>
                </a:solidFill>
                <a:latin typeface="Calibri"/>
              </a:rPr>
              <a:t><![CDATA[: el número que se calcula (suma de importe, cuenta de pedidos, promedio de precio); es el motor del resumen. ]]></a:t>
            </a:r>
            <a:r>
              <a:rPr lang="en-US" b="1" strike="noStrike" sz="2000" spc="0" u="none" cap="none">
                <a:solidFill>
                  <a:srgbClr val="1B2438">
                    <a:alpha val="100000"/>
                  </a:srgbClr>
                </a:solidFill>
                <a:latin typeface="Calibri"/>
              </a:rPr>
              <a:t><![CDATA[Filtros]]></a:t>
            </a:r>
            <a:r>
              <a:rPr lang="en-US" strike="noStrike" sz="2000" spc="0" u="none" cap="none">
                <a:solidFill>
                  <a:srgbClr val="1B2438">
                    <a:alpha val="100000"/>
                  </a:srgbClr>
                </a:solidFill>
                <a:latin typeface="Calibri"/>
              </a:rPr>
              <a:t><![CDATA[: qué campo quieres restringir para toda la tabla (solo este año, solo este tipo de cliente). Arrastra un campo a cada área y mira cómo se arma la respuesta. Si se ve feo, casi siempre es porque arrastraste un texto a Valores; devuélvelo a Fil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u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cul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mentador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o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o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éstr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ru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t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n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 en cada área según la pregu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324225"/>
                <a:gridCol w="2362200"/>
                <a:gridCol w="2428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l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vendió cada vend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de im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pedidos tiene cada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de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porta más del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e como % del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vendí por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agrupada en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de im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añ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rescarl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j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d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l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upado.\n\n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e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az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eguntar sin program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ampo según el área de la tabla dinámica donde conviene arrastrarl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la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or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gmentado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lista de vendedores que quieres ver renglón por renglón]]></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suma de importes que se calcula en cada intersec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botón que filtra toda la tabla por región con un toqu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productos que quieres como renglones del resume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onteo de pedidos que Excel agrega automáticame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ontrol para que el dueño filtre solo el año en curs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eguntar sin program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tualizaste la base de ventas pero tu dinámica sigue mostrando los números viejos. La causa 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dinámica calcula en tiempo real sin excepció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dinámica es una foto y hay que darle «Actualizar» para que relea la bas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s tablas dinámicas no leen columnas de fech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hay que borrarla y crearla de nuevo cada ve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eguntar sin program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rrastrar una columna de «precio unitario» al área de Valores con operación «Suma» siempre da un resultado que tiene sent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sin program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abla dinámica no reemplaza tu criterio: multiplica tu capacidad de hacerle preguntas a los datos.]]></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eguntar sin programar]]></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tabla limpia que ya tengas (ventas, gastos, inventario) y arma una dinámica: arrastra a Filas la categoría que más te importa, a Valores el número que quieres resumir, y cruza con una segunda dimensión en Columnas.]]></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 el Valores a «porcentaje del total» para ver quién pesa más. Inserta un segmentador por una categoría y déjaselo a alguien del equipo para que explore sin ti. Antes de confiar, cuadra una celda contra el tot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regunta de tu negocio respondiste en cinco segundos que antes te tomaba una tarde?]]></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número de la dinámica te parece raro, revisa primero la operación del área de Valores.]]></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námica agrupa y resume miles de filas sin una sola fórmul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áreas: filas, columnas, valores y filtros; arrastra y mir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rcentaje del total revela quién pesa, no solo quién factura.]]></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gmentadores ponen el análisis en manos del equip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rmar tu primera dinám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ecciona la tabla limpia como origen.]]></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rastra categoría a Filas y número a Valores.]]></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uza con una segunda dimensión y revisa la operación.]]></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 porcentaje del total y un segmentador de filt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engañ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frescar la dinámica tras cambiar la base.]]></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r columnas donde toca promediar o contar.]]></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r el resumen sin cuadrarlo contra el tot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reguntar con dinám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interrogas tus datos sin fórmulas; el siguiente objeto trata de mostrar eso mismo sin mentir.]]></a:t>
            </a:r>
          </a:p>
        </p:txBody>
      </p:sp>
      <p:sp>
        <p:nvSpPr>
          <p:cNvPr id="10"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dinámica es una foto (hay que actualizarla), y el área de Valores define qué operación se apli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engañ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3-oa01"/>
              </a:rPr>
              <a:t><![CDATA[Tablas dinámicas: la entrevista de trabajo que Excel te hace a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Gráficos que mienten (y los que dicen la verdad de tu negocio)]]></a:t>
            </a:r>
            <a:r>
              <a:rPr lang="en-US" strike="noStrike" sz="2100" spc="0" u="none" cap="none">
                <a:solidFill>
                  <a:srgbClr val="1B2438">
                    <a:alpha val="100000"/>
                  </a:srgbClr>
                </a:solidFill>
                <a:latin typeface="Calibri"/>
              </a:rPr>
              <a:t><![CDATA[ — ya sabes resumir; ahora aprenderás a mostrar ese resumen en un gráfico honesto y a montar tu primer tablero gerencial en una hoj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2026-10-25T05:01:32Z</dcterms:created>
  <dcterms:modified xsi:type="dcterms:W3CDTF">2026-10-25T05:01:32Z</dcterms:modified>
  <dc:title>Tablas dinámicas: la entrevista de trabajo que Excel te hace a ti</dc:title>
  <dc:description>Presentación editable del OA «Tablas dinámicas: la entrevista de trabajo que Excel te hace a ti». Enlace: https://tecnologia.lumbre.lat/object/emp-ted-c20-m03-oa01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