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20-m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ted-c20-m04-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ismo dato, dos verdades distintas»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ismo dato, dos verdades distintas»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ismo dato, dos verdades distintas»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ismo dato, dos verdades distintas»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rucos que engañan y su corrección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4-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ismo dato, dos verdades distintas»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ismo dato, dos verdades distintas»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mparar el gasto de cinco áreas entre sí → Bar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Ver si la venta sube o baja mes a mes → Lín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arcar de un vistazo qué indicador está en riesgo → Semáfo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ostrar quién vendió más entre los comerciales → Bar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eguir la trayectoria de la cartera vencida en el año → Lín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ecir en verde, amarillo o rojo contra la meta → Semáfo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Barras comparan categorías, líneas muestran la evolución en el tiempo, y el semáforo señala contra la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20-m04-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engañoso e ilegible: mejor barras ordenadas con el resto agrupado como «o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astel nació para mostrar pocas partes (dos o tres) de un total; con quince se vuelve incomprensible, y el efecto 3D distorsiona los tamaños de las rebanadas según su posición, no su valor. La versión honesta y legible son **barras ordenadas de mayor a menor**, agrupando la cola pequeña bajo «otros». El «eje en cero» ni aplica al pastel, y agrandarlo no arregla la ilegibilidad de fondo. Cuando no se puede leer, no informa, por bonito que luz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 muchas categorías el pastel se vuelve ilegible y el 3D distorsiona; las barras ordenadas sí compa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20-m04-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precisamente donde el auto-engaño cuesta caro. Cortar el eje infla las diferencias: un crecimiento modesto parece una hazaña, y te hace decidir sobre una impresión falsa. En el tablero **interno**, donde el objetivo es ver tu negocio como es para actuar, lo honesto es arrancar el eje en cero o, si se corta por un buen motivo, decirlo sin esconderlo. Endulzar el gráfico sirve para presumir afuera; para decidir adentro, lo que necesitas es la foto real, rojo incl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 cortado exagera las diferencias y sabotea la decisión interna; se arranca en cero o se a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20-m04-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visa un reporte que hayas hecho o recibido. ¿Qué pregunta debía responder y qué gráfico usó? ¿Hay algún eje cortado, pastel ilegible o doble escala que exagera? Imagina tu tablero mensual ideal: ¿cuáles son tus tres o cuatro números grandes?, ¿qué gráfica de tendencia necesitas?, ¿qué indicadores van en verde, amarillo y rojo? Dibújalo en una hoja con esa receta (pocos colores, etiquetas directas). ¿Qué número estás tentado a endulzar, y por qué conviene verlo cr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4-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4-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mostrar sin men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4-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0768" r:id="rId1"/>
    <p:sldLayoutId id="2481920769" r:id="rId2"/>
    <p:sldLayoutId id="2481920770" r:id="rId3"/>
    <p:sldLayoutId id="248192077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1c36559f1f4f75d0b14b33adde6efdf7f9d11493cd3877f1.jpg"/>
  <Relationship Id="rId3" Type="http://schemas.openxmlformats.org/officeDocument/2006/relationships/hyperlink" Target="https://tecnologia.lumbre.lat/object/emp-ted-c20-m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 Id="rId3" Type="http://schemas.openxmlformats.org/officeDocument/2006/relationships/hyperlink" Target="https://tecnologia.lumbre.lat/object/emp-ted-c20-m04-oa01" TargetMode="External"/>
  <Relationship Id="rId4" Type="http://schemas.openxmlformats.org/officeDocument/2006/relationships/hyperlink" Target="https://tecnologia.lumbre.lat/object/emp-ted-c20-m04-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4-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ráfic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ient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c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r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egoc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ectar visuales engañosos y diseñar el tablero mensual en una hoja con semáforos.]]></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ted-c20-m04-oa01"/>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r visuales engañosos y diseñar el tablero mensual en una hoja con semáfor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gráfico puede decir la verdad con números mentira: el mismo dato se ve dramático o inocente según cómo lo dibujes. Este objeto enseña a elegir el gráfico correcto para cada pregunta, a detectar los trucos que engañan —el eje cortado, la escala manipulada, el pastel reventado— y a montar un tablero gerencial honesto en una sola hoja, con semáforos y números grandes arrib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gráficos · visualización · tablero · semáforo · eje · honest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ismo dato, dos verdades disti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ifra es la misma; el dibujo decide si parece un triunfo o un ruido.]]></a:t>
            </a:r>
          </a:p>
        </p:txBody>
      </p:sp>
      <p:sp>
        <p:nvSpPr>
          <p:cNvPr id="9" name=""/>
          <p:cNvSpPr txBox="1"/>
          <p:nvPr/>
        </p:nvSpPr>
        <p:spPr>
          <a:xfrm>
            <a:off x="514350" y="24384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pn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ismo dato, dos verdades distint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re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e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áf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ti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r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m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c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o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t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áf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g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tiv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áf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or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e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rar]]></a:t>
            </a:r>
            <a:r>
              <a:rPr lang="en-US" strike="noStrike" sz="2100" spc="0" u="none" cap="none">
                <a:solidFill>
                  <a:srgbClr val="1B2438">
                    <a:alpha val="100000"/>
                  </a:srgbClr>
                </a:solidFill>
                <a:latin typeface="Calibri"/>
              </a:rPr>
              <a:t><![CDATA[.\n\n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bu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ismo dato, dos verdades distint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q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i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gañ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áf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c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u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on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dr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áf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i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on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áfico]]></a:t>
            </a:r>
            <a:r>
              <a:rPr lang="en-US" strike="noStrike" sz="2100" spc="0" u="none" cap="none">
                <a:solidFill>
                  <a:srgbClr val="1B2438">
                    <a:alpha val="100000"/>
                  </a:srgbClr>
                </a:solidFill>
                <a:latin typeface="Calibri"/>
              </a:rPr>
              <a:t><![CDA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ismo dato, dos verdades distint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6]]></a:t>
            </a:r>
          </a:p>
        </p:txBody>
      </p:sp>
      <p:sp>
        <p:nvSpPr>
          <p:cNvPr id="7" name="" descr=""/>
          <p:cNvSpPr/>
          <p:nvPr/>
        </p:nvSpPr>
        <p:spPr>
          <a:xfrm>
            <a:off x="514350" y="1219200"/>
            <a:ext cx="8115300" cy="33051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gráfico responde qué pregunta]]></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Barras o columnas]]></a:t>
            </a:r>
            <a:r>
              <a:rPr lang="en-US" strike="noStrike" sz="2000" spc="0" u="none" cap="none">
                <a:solidFill>
                  <a:srgbClr val="1B2438">
                    <a:alpha val="100000"/>
                  </a:srgbClr>
                </a:solidFill>
                <a:latin typeface="Calibri"/>
              </a:rPr>
              <a:t><![CDATA[: comparar cantidades entre categorías (ventas por vendedor, gasto por área). Se leen al instante y casi nunca fallan. ]]></a:t>
            </a:r>
            <a:r>
              <a:rPr lang="en-US" b="1" strike="noStrike" sz="2000" spc="0" u="none" cap="none">
                <a:solidFill>
                  <a:srgbClr val="1B2438">
                    <a:alpha val="100000"/>
                  </a:srgbClr>
                </a:solidFill>
                <a:latin typeface="Calibri"/>
              </a:rPr>
              <a:t><![CDATA[Líneas]]></a:t>
            </a:r>
            <a:r>
              <a:rPr lang="en-US" strike="noStrike" sz="2000" spc="0" u="none" cap="none">
                <a:solidFill>
                  <a:srgbClr val="1B2438">
                    <a:alpha val="100000"/>
                  </a:srgbClr>
                </a:solidFill>
                <a:latin typeface="Calibri"/>
              </a:rPr>
              <a:t><![CDATA[: mostrar cómo algo cambia en el tiempo (ingresos por mes). Para series temporales, superior a cualquier otro. ]]></a:t>
            </a:r>
            <a:r>
              <a:rPr lang="en-US" b="1" strike="noStrike" sz="2000" spc="0" u="none" cap="none">
                <a:solidFill>
                  <a:srgbClr val="1B2438">
                    <a:alpha val="100000"/>
                  </a:srgbClr>
                </a:solidFill>
                <a:latin typeface="Calibri"/>
              </a:rPr>
              <a:t><![CDATA[Dispersión (xy)]]></a:t>
            </a:r>
            <a:r>
              <a:rPr lang="en-US" strike="noStrike" sz="2000" spc="0" u="none" cap="none">
                <a:solidFill>
                  <a:srgbClr val="1B2438">
                    <a:alpha val="100000"/>
                  </a:srgbClr>
                </a:solidFill>
                <a:latin typeface="Calibri"/>
              </a:rPr>
              <a:t><![CDATA[: ver si dos variables se mueven juntas (gasto en publicidad contra ventas). ]]></a:t>
            </a:r>
            <a:r>
              <a:rPr lang="en-US" b="1" strike="noStrike" sz="2000" spc="0" u="none" cap="none">
                <a:solidFill>
                  <a:srgbClr val="1B2438">
                    <a:alpha val="100000"/>
                  </a:srgbClr>
                </a:solidFill>
                <a:latin typeface="Calibri"/>
              </a:rPr>
              <a:t><![CDATA[Circular o pastel]]></a:t>
            </a:r>
            <a:r>
              <a:rPr lang="en-US" strike="noStrike" sz="2000" spc="0" u="none" cap="none">
                <a:solidFill>
                  <a:srgbClr val="1B2438">
                    <a:alpha val="100000"/>
                  </a:srgbClr>
                </a:solidFill>
                <a:latin typeface="Calibri"/>
              </a:rPr>
              <a:t><![CDATA[: una parte del total, solo con dos o tres categorías y cuando de verdad quieras decir «esto es la mitad». Con cinco rebanadas se vuelve ilegible; mejor barras orden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ismo dato, dos verdades distint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u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orsio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t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e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ti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qu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z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bi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ganch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t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ent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men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o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ismo dato, dos verdades distint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b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o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ors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n\n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ti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áf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t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i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bu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ún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áf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áf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n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o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áli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tique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uncad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ucos que engañan y su corrección hon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6]]></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066925"/>
                <a:gridCol w="2819400"/>
                <a:gridCol w="3228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u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hon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 sin c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randa diferencias pequeñ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ranca en cero, o advierte el c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ble esc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nta una relación que no 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de en la misma base o sep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tel 3D rev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torsiona tamaños por ado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rras ordenadas o pastel pl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chas reban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uelve ilegible un past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rupa el resto como «o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ismo dato, dos verdades distint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bl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renci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n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w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b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úmer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t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c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a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áf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nd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ismo dato, dos verdades distint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r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máfo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ar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um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áf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i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s.\n\n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or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c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l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jo-amarillo-v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ismo dato, dos verdades distint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áfo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D]]></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tique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re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en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qu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dulz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ond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e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ó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ismo dato, dos verdades distin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necesidad de presentación según el gráfico que la resuelve honestament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arras]]></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ínea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máfor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mparar el gasto de cinco áreas entre sí]]></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er si la venta sube o baja mes a m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rcar de un vistazo qué indicador está en riesg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ostrar quién vendió más entre los comercial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guir la trayectoria de la cartera vencida en el añ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cir en verde, amarillo o rojo contra la met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ismo dato, dos verdades distin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gráfico de pastel con quince rebanadas y efecto tridimensional para mostrar la participación de product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la mejor forma de mostrar el detalle por product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engañoso e ilegible: mejor barras ordenadas con el resto agrupado como «otro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be conservarse solo si arranca el eje en cer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viene agrandarlo para que se lean las rebanad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ismo dato, dos verdades distin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tablero interno para tomar decisiones, lo recomendable es cortar el eje vertical para que las mejoras se noten má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ismo dato, dos verdades disti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6]]></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gráfico no es el adorno del número: es una decisión sobre qué quieres que alguien sienta al mirarlo.]]></a:t>
            </a:r>
          </a:p>
        </p:txBody>
      </p:sp>
      <p:sp>
        <p:nvSpPr>
          <p:cNvPr id="9" name="" descr=""/>
          <p:cNvSpPr/>
          <p:nvPr/>
        </p:nvSpPr>
        <p:spPr>
          <a:xfrm>
            <a:off x="514350" y="2000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ismo dato, dos verdades distint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 un reporte que hayas hecho o recibido. ¿Qué pregunta debía responder y qué gráfico usó? ¿Hay algún eje cortado, pastel ilegible o doble escala que exagera? Imagina tu tablero mensual ideal: ¿cuáles son tus tres o cuatro números grandes?, ¿qué gráfica de tendencia necesitas?, ¿qué indicadores van en verde, amarillo y rojo? Dibújalo en una hoja con esa receta (pocos colores, etiquetas directas). ¿Qué número estás tentado a endulzar, y por qué conviene verlo cru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ienes que explicar el gráfico en voz alta para que se entienda, el gráfico está fallando, no la audiencia.]]></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dato puede verse dramático o inocente según cómo se dibuj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ráfico se elige por la pregunta: barras comparan, líneas muestran tiempo.]]></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stel solo sirve con pocas partes; el 3D siempre engaña.]]></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ablero honesto: números grandes, tendencia y semáforo con pocos color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armar tu tabl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6]]></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los tres o cuatro números que sí importan.]]></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la gráfica de tendencia que conteste tu pregunta.]]></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a el semáforo contra metas con una línea de causa.]]></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pocos colores, sin 3D y con etiquetas direct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que cuestan decis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6]]></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tar el eje para que la mejora parezca mayor.]]></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r un gráfico bonito que no responde la pregunta.]]></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dulzar el tablero interno en lugar de ver el roj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mostrar sin ment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eliges y dibujas honesto; el proyecto final une el tablero con la interpretación de lo que los datos no dicen solos.]]></a:t>
            </a:r>
          </a:p>
        </p:txBody>
      </p:sp>
      <p:sp>
        <p:nvSpPr>
          <p:cNvPr id="10"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la regla madre: el gráfico existe para que se vea el dato, y el eje se arranca en cero para decidir sin auto-engañ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que cuestan decis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4-oa01"/>
              </a:rPr>
              <a:t><![CDATA[Gráficos que mienten (y los que dicen la verdad de tu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oyecto: tu tablero gerencial y la pregunta que Excel no puede responder solo]]></a:t>
            </a:r>
            <a:r>
              <a:rPr lang="en-US" strike="noStrike" sz="2100" spc="0" u="none" cap="none">
                <a:solidFill>
                  <a:srgbClr val="1B2438">
                    <a:alpha val="100000"/>
                  </a:srgbClr>
                </a:solidFill>
                <a:latin typeface="Calibri"/>
              </a:rPr>
              <a:t><![CDATA[ — cerrarás el curso montando tu tablero con datos propios, interpretando una anomalía con método y decidiendo cuándo Excel se quedó corto y toca Power BI.]]></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2026-10-25T05:01:35Z</dcterms:created>
  <dcterms:modified xsi:type="dcterms:W3CDTF">2026-10-25T05:01:35Z</dcterms:modified>
  <dc:title>Gráficos que mienten (y los que dicen la verdad de tu negocio)</dc:title>
  <dc:description>Presentación editable del OA «Gráficos que mienten (y los que dicen la verdad de tu negocio)». Enlace: https://tecnologia.lumbre.lat/object/emp-ted-c20-m04-oa01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