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ted-c20-m05-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ablero bonito a la decisión correcta»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ablero bonito a la decisión correcta»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ablero bonito a la decisión correcta»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ablero bonito a la decisión correcta»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ablero bonito a la decisión correcta»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interpretar una anomalía antes d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5-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ablero bonito a la decisión correcta»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tablero bonito a la decisión correcta»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qué quieres saber y qué harías con la respuesta → Pregunt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 subir publicidad solo porque ventas y gasto subieron juntos → Correlación no es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hoja de cientos de miles de filas ya tarda y se cae → Momento de mig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scartar antes que el número no sea un refresco viejo → Pregunt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bar un cambio una cosa a la vez antes de atribuir culpas → Correlación no es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res áreas necesitan ver y filtrar el mismo tablero a la vez → Momento de mig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mero la pregunta accionable, luego no confundir coincidencia con causa, y migrar solo cuando Excel ya due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5-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ospechar: puede ser causalidad, el efecto inverso, una tercera causa o coincidencia, y conviene prob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coincidencia en el tiempo no demuestra causalidad. La publicidad puede traer ventas, las ventas buenas pueden llevar a gastar más, ambas pueden subir por temporada, o puede ser azar. La lectura madura es **sospechar antes de invertir**: buscar un mecanismo o probar cambiando una cosa a la vez (una sucursal, un mes) y medir el efecto real. Actuar por reflejo sobre una correlación es la forma cara de dejarse engañar por un gráfico honesto que muestra un dato que no significa lo que cre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os series que suben juntas exigen probar el vínculo, no atribuir causa y gastar por refl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5-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por prematuro. Migrar demasiado pronto cambia un problema simple por una complejidad que aún no necesitas: modelado, gobernanza y aprendizaje que no pagan nada si tu tablero ya funciona en una hoja. La regla es **quedarse en Excel hasta que una señal concreta duela**: archivo que se cae, varias personas necesitando verlo a la vez, cruce de fuentes que enreda las fórmulas. Y llegar a Power BI con el tablero ya claro, porque nadie define en BI una pregunta que no supo plantear en Exc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migra cuando Excel ya cuesta de verdad, no por adelantado; la pregunta debe existir antes de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5-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rma tu tablero con datos propios: base limpia, números grandes, tendencia y semáforo, conectado para actualizarse. Elige una anomalía del último periodo y escríbela como pregunta accionable («¿por qué X?, y qué haría si la respuesta es sí o no»). Verifica que no sea un refresco viejo, anota qué más se movió a la par y qué probarías para separar causa de coincidencia. Por último, redacta tu línea de migración: «salto a Power BI cuando ___». ¿Qué decisión tomaste distinto este mes gracias a mirar con método y no por refl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5-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cerrar 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5-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cidir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5-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401" r:id="rId1"/>
    <p:sldLayoutId id="2481917402" r:id="rId2"/>
    <p:sldLayoutId id="2481917403" r:id="rId3"/>
    <p:sldLayoutId id="24819174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8ea96cba3782092de0af7e362537ae7a45330e7eb29113f1.jpg"/>
  <Relationship Id="rId3" Type="http://schemas.openxmlformats.org/officeDocument/2006/relationships/hyperlink" Target="https://tecnologia.lumbre.lat/object/emp-ted-c20-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hyperlink" Target="https://tecnologia.lumbre.lat/object/emp-ted-c20-m05-oa01" TargetMode="External"/>
  <Relationship Id="rId4" Type="http://schemas.openxmlformats.org/officeDocument/2006/relationships/hyperlink" Target="https://tecnologia.lumbre.lat/object/emp-ted-c20-m05-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ble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renc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gun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c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o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l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ted-c20-m05-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tablero funcional con datos propios, interpretar una anomalía con método y definir el trigger de Power B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proyecto monta tu tablero gerencial con datos reales y decide qué hacer con lo que aparece. Aprenderás a interpretar una anomalía con método —distinguir correlación de causalidad antes de actuar—, a plantear la pregunta antes de buscar el dato, y a reconocer el momento en que Excel se queda corto y conviene migrar a Power BI. Sales con un tablero que se actualiza y un criterio para saber cuándo la hoja dejó de ser suficiente.]]></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tablero · correlación · causalidad · power bi · decidir con da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valor no está en el tablero: está en la pregunta que haces y en lo que decides con su respuest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ro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fuer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áf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am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renci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o.\n\n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pre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lui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o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j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lación]]></a:t>
            </a:r>
            <a:r>
              <a:rPr lang="en-US" strike="noStrike" sz="2100" spc="0" u="none" cap="none">
                <a:solidFill>
                  <a:srgbClr val="1B2438">
                    <a:alpha val="100000"/>
                  </a:srgbClr>
                </a:solidFill>
                <a:latin typeface="Calibri"/>
              </a:rPr>
              <a:t><![CDATA[.\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o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8]]></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entregables del proyecto]]></a:t>
            </a:r>
          </a:p>
        </p:txBody>
      </p:sp>
      <p:sp>
        <p:nvSpPr>
          <p:cNvPr id="10" name=""/>
          <p:cNvSpPr txBox="1"/>
          <p:nvPr/>
        </p:nvSpPr>
        <p:spPr>
          <a:xfrm>
            <a:off x="685800" y="1619250"/>
            <a:ext cx="24765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BF4018">
                    <a:alpha val="100000"/>
                  </a:srgbClr>
                </a:solidFill>
                <a:latin typeface="Calibri"/>
              </a:rPr>
              <a:t><![CDATA[1.]]></a:t>
            </a:r>
          </a:p>
        </p:txBody>
      </p:sp>
      <p:sp>
        <p:nvSpPr>
          <p:cNvPr id="11" name=""/>
          <p:cNvSpPr txBox="1"/>
          <p:nvPr/>
        </p:nvSpPr>
        <p:spPr>
          <a:xfrm>
            <a:off x="933450" y="1619250"/>
            <a:ext cx="752475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Tabl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uncion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mp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n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á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áfo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ec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ual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c.]]></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ctu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omalí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ic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v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i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pre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é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8]]></a:t>
            </a:r>
          </a:p>
        </p:txBody>
      </p:sp>
      <p:sp>
        <p:nvSpPr>
          <p:cNvPr id="7" name="" descr=""/>
          <p:cNvSpPr/>
          <p:nvPr/>
        </p:nvSpPr>
        <p:spPr>
          <a:xfrm>
            <a:off x="514350" y="1219200"/>
            <a:ext cx="8115300" cy="16478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24765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BF4018">
                    <a:alpha val="100000"/>
                  </a:srgbClr>
                </a:solidFill>
                <a:latin typeface="Calibri"/>
              </a:rPr>
              <a:t><![CDATA[1.]]></a:t>
            </a:r>
          </a:p>
        </p:txBody>
      </p:sp>
      <p:sp>
        <p:nvSpPr>
          <p:cNvPr id="10" name=""/>
          <p:cNvSpPr txBox="1"/>
          <p:nvPr/>
        </p:nvSpPr>
        <p:spPr>
          <a:xfrm>
            <a:off x="933450" y="1219200"/>
            <a:ext cx="752475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l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usa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pótes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riter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gr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pa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íc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w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dac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ec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sc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men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liz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io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n\nL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un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l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o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á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ún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n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rc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cur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ibui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á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interpretar una anomalía antes de actu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24025"/>
                <a:gridCol w="3514725"/>
                <a:gridCol w="2876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a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e qué quieres saber y qué cambiar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lizar sin decisión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 el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 que no es un error o refresco vi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r sobre un número mal 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 qué más se movió a la p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r que lo junto es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 mecanismo o prueba una cosa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ar por una coinc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ís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e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g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w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u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crosof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n\n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g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s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l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i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w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j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d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ñ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on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w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ó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gr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a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azon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tablero bonito a la decisión correc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el criterio de decidir con datos que aplic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primer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lación no es caus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mento de migra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qué quieres saber y qué harías con la respuest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 subir publicidad solo porque ventas y gasto subieron junt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hoja de cientos de miles de filas ya tarda y se ca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scartar antes que el número no sea un refresco viej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bar un cambio una cosa a la vez antes de atribuir culp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res áreas necesitan ver y filtrar el mismo tablero a la vez]]></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tablero bonito a la decisión correc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ablero muestra que los meses de más gasto en publicidad coinciden con los de más venta. La lectura correcta 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la publicidad de inmediato: causa las venta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spechar: puede ser causalidad, el efecto inverso, una tercera causa o coincidencia, y conviene probarl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tar la publicidad, porque seguro no sirv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gnorar el tablero, pues las gráficas nunca dicen n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tablero bonito a la decisión correc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cuanto el negocio maneja muchos datos, conviene migrar de Excel a Power BI sin esperar, para hacerlo bien desde el princip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tablero bonito a la decisión correc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8]]></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datos no deciden por ti: amplían la pregunta que ya sabías hacer y aprietan la respuesta que ya merecías.]]></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tablero bonito a la decisión correct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rma tu tablero con datos propios: base limpia, números grandes, tendencia y semáforo, conectado para actualizarse.]]></a:t>
            </a:r>
          </a:p>
        </p:txBody>
      </p:sp>
      <p:sp>
        <p:nvSpPr>
          <p:cNvPr id="9" name=""/>
          <p:cNvSpPr txBox="1"/>
          <p:nvPr/>
        </p:nvSpPr>
        <p:spPr>
          <a:xfrm>
            <a:off x="514350" y="22383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anomalía del último periodo y escríbela como pregunta accionable («¿por qué X?, y qué haría si la respuesta es sí o 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rifica que no sea un refresco viejo, anota qué más se movió a la par y qué probarías para separar causa de coincidencia. Por último, redacta tu línea de migración: «salto a Power BI cuando ___».]]></a:t>
            </a:r>
          </a:p>
        </p:txBody>
      </p:sp>
      <p:sp>
        <p:nvSpPr>
          <p:cNvPr id="8" name=""/>
          <p:cNvSpPr txBox="1"/>
          <p:nvPr/>
        </p:nvSpPr>
        <p:spPr>
          <a:xfrm>
            <a:off x="514350" y="26003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decisión tomaste distinto este mes gracias a mirar con método y no por reflejo?]]></a:t>
            </a:r>
          </a:p>
        </p:txBody>
      </p:sp>
      <p:sp>
        <p:nvSpPr>
          <p:cNvPr id="9" name=""/>
          <p:cNvSpPr txBox="1"/>
          <p:nvPr/>
        </p:nvSpPr>
        <p:spPr>
          <a:xfrm>
            <a:off x="514350" y="3400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hallazgo» no cambiaría ninguna acción, era curiosidad, no decisión: busca la pregunta que sí pesa.]]></a:t>
            </a:r>
          </a:p>
        </p:txBody>
      </p:sp>
      <p:sp>
        <p:nvSpPr>
          <p:cNvPr id="10"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cerrar el cur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no decide: lo valioso es la pregunta y la lectur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accionable antes de abrir el dato.]]></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lación no es causalidad; se prueba cambiando una cosa a la vez.]]></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igra a Power BI cuando Excel duele, con el tablero ya cla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jecutar el proye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 el tablero sobre la base limpia y conéctal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anomalía y escríbela como pregunta accionable.]]></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el dato y separa correlación de causalidad.]]></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 el disparador concreto para migrar a Power B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deci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uar por reflejo sobre una gráfica sin interpretar.]]></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lizar sin una pregunta que pueda cambiar tu acción.]]></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grar a Power BI antes de que Excel duela, o después sin saber qué mostr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con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Felicidades: ya montas un tablero honesto y, sobre todo, decides con método. Terminaste el curso de Excel y análisis de datos.]]></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l orden: pregunta accionable, verificar el dato, separar causa de coincidencia, y migrar solo cuando due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deci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5-oa01"/>
              </a:rPr>
              <a:t><![CDATA[Proyecto: tu tablero gerencial y la pregunta que Excel no puede responder so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e proyecto cierras la escuela de ]]></a:t>
            </a:r>
            <a:r>
              <a:rPr lang="en-US" b="1" strike="noStrike" sz="2100" spc="0" u="none" cap="none">
                <a:solidFill>
                  <a:srgbClr val="1B2438">
                    <a:alpha val="100000"/>
                  </a:srgbClr>
                </a:solidFill>
                <a:latin typeface="Calibri"/>
              </a:rPr>
              <a:t><![CDATA[Tecnología, Datos e IA]]></a:t>
            </a:r>
            <a:r>
              <a:rPr lang="en-US" strike="noStrike" sz="2100" spc="0" u="none" cap="none">
                <a:solidFill>
                  <a:srgbClr val="1B2438">
                    <a:alpha val="100000"/>
                  </a:srgbClr>
                </a:solidFill>
                <a:latin typeface="Calibri"/>
              </a:rPr>
              <a:t><![CDATA[ y, con ella, el bloque de operaciones, compras, logística y análisis de datos de la ruta empresarial. Lo que aprendiste aquí —estructuras que no se rompen, pocas fórmulas que hacen el trabajo, dinámicas que interrogan, gráficos que no mienten y decisiones que separan causa de coincidencia— es la base sobre la que cualquier otra área se vuelve medible. El siguiente paso natural, cuando el volumen lo pida, es Power BI: pero eso ya no es un salto de herramienta, es la misma disciplina que acabas de montar, con otros múscul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2026-10-25T04:05:28Z</dcterms:created>
  <dcterms:modified xsi:type="dcterms:W3CDTF">2026-10-25T04:05:28Z</dcterms:modified>
  <dc:title>Proyecto: tu tablero gerencial y la pregunta que Excel no puede responder solo</dc:title>
  <dc:description>Presentación editable del OA «Proyecto: tu tablero gerencial y la pregunta que Excel no puede responder solo». Enlace: https://tecnologia.lumbre.lat/object/emp-ted-c20-m05-oa01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