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4-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34-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l papel al circuito digital, pieza por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l papel al circuito digital, pieza por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solicitud de reembolso llega sin el número de ticket → Formulario con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adie sabe si la compra ya la vio el director → Flujo de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es sucursales usan tres versiones del formato de gasto → Control de ver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onto llega escrito con letras y a veces con comas, a veces sin ellas → Formulario con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probación tardó dos semanas y no hay forma de saber por qué → Flujo de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mpo que falta lo fija la validación; el «dónde va» lo fija el flujo; la multiplicidad de formatos la fija la versión únic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4-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onfunde la evidencia de autorización con fecha, que basta el noventa por ciento del tiempo, con la firma certificada que solo hace falta en documentos específ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asto está puesto antes que la pregunta. Para el vale interno, el formulario con identidad y fecha **es** la evidencia suficiente: quién lo pidió, quién lo autorizó, cuándo. La firma con certificado es para lo que la ley o un tercero exigente la pide (contratos de monto alto, trámites), no para todos los papeles de la casa. La regla del módulo: **dimensionar la evidencia al documento**; pagar de más por la firma de un vale es la forma elegante de no resolver el problema real, que suele ser la trazabilidad, no la 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iseño pregunta qué evidencia necesitas antes de comprar tecnología: la trazabilidad del visto bueno no exige certificado para lo interno y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4-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Notificar sin **asignar** es el equivalente digital del correo que todos leen y nadie contesta. El flujo que funciona dice: «este paso es de Luis, tiene 3 días, y si no responde el sistema avisa a su jefe o aplica lo que la regla diga». La trazabilidad del «quién, qué, cuándo» se combina con la del «cuánto puede tardar»: sin plazo, el embudo se forma igual y el único testigo es el contador de días que nadie mira. El plazo es lo que convierte la notificación en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responsable, plazo y consecuencia por inacción, el flujo solo replica el expediente perdido, aunque ahora en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4-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formulario vivo de tu empresa (gasto, solicitud, alta de cliente) y recórrelo como circuito: ¿qué campos son obligatorios de verdad?, ¿qué listas evitan que cada quien escriba distinto?, ¿quién aprueba qué monto y en cuántos días?, ¿dónde vive el original y cuál es su versión? Dibuja el flujo en cinco cajitas antes de abrir cualquier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l papel a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4-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452" r:id="rId1"/>
    <p:sldLayoutId id="2481917453" r:id="rId2"/>
    <p:sldLayoutId id="2481917454" r:id="rId3"/>
    <p:sldLayoutId id="24819174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47a04a81dcb47bbd8b9de06a5929f8c7a587c422ec641b1.jpg"/>
  <Relationship Id="rId3" Type="http://schemas.openxmlformats.org/officeDocument/2006/relationships/hyperlink" Target="https://tecnologia.lumbre.lat/object/emp-ted-c34-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hyperlink" Target="https://tecnologia.lumbre.lat/object/emp-ted-c34-m04-oa01" TargetMode="External"/>
  <Relationship Id="rId4" Type="http://schemas.openxmlformats.org/officeDocument/2006/relationships/hyperlink" Target="https://tecnologia.lumbre.lat/object/emp-ted-c34-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4-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p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zabi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ular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rob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34-m04-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gitalizar la captura de datos y el visto bueno: formularios con reglas, flujos de aprobación con trazabilidad y evidencia firmada con control de vers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de más papel se pierde es donde más fácil se automatiza: la solicitud llena a mano, el visto bueno que viaja por pasillo, el formato ilegible. El circuito se vuelve tres piezas digitales: formulario que captura limpio (obligatorios, validaciones, listas), flujo de aprobación que registra quién aprobó qué y cuándo, y evidencia con fecha que sustituye a la tinta, con control de versiones para que nadie diga «yo usaba otro forma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ormularios · aprobaciones · firma-electronica · trazabilidad · control-de-versi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ormulario es la entrada de datos; la aprobación es la memoria del visto bue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razabilidad no es un lujo: es poder responder «quién aprobó esto y cuándo» sin mover seis archivadore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ormulario es la entrada de datos; la aprobación es la memoria del visto bueno]]></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ie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u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ul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t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an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id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ust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e aprobación: que el visto bueno deje huella sin salir del correo]]></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c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m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m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ód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icit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g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mátic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olv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ue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t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raní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al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r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nt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z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p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fu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ul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unci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a:t>
            </a:r>
          </a:p>
        </p:txBody>
      </p:sp>
      <p:sp>
        <p:nvSpPr>
          <p:cNvPr id="9"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ceso sin trazabilidad no es un proceso: es una cortesía entre colegas, y las cortesías no se audit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papel al circuito digital, pieza por pie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57450"/>
                <a:gridCol w="2781300"/>
                <a:gridCol w="2876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p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digi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gan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que cada quien llena como pu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ulario con obligatorios, validación y l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que entran completos desde el primer int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diente que viaja por pasillo o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 de aprobación con asignación por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siempre dónde está y quién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con tinta en el momento prec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autoría y fecha e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moria viva sin archiv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papel al circuito digital, pieza por pie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57450"/>
                <a:gridCol w="2781300"/>
                <a:gridCol w="2876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p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digi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gan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rmato que yo tenía gua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inal publicado con número de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verdad del formul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cuentro el acu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s y acuses archivados con fo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perable en segundos, audi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ormulario es la entrada de datos; la aprobación es la memoria del visto bueno]]></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olor cotidiano según ]]></a:t>
            </a:r>
            <a:r>
              <a:rPr lang="en-US" b="1" strike="noStrike" sz="2100" spc="0" u="none" cap="none">
                <a:solidFill>
                  <a:srgbClr val="1B2438">
                    <a:alpha val="100000"/>
                  </a:srgbClr>
                </a:solidFill>
                <a:latin typeface="Calibri"/>
              </a:rPr>
              <a:t><![CDATA[la pieza del circuito digital]]></a:t>
            </a:r>
            <a:r>
              <a:rPr lang="en-US" b="1" strike="noStrike" sz="2100" spc="0" u="none" cap="none">
                <a:solidFill>
                  <a:srgbClr val="1B2438">
                    <a:alpha val="100000"/>
                  </a:srgbClr>
                </a:solidFill>
                <a:latin typeface="Calibri"/>
              </a:rPr>
              <a:t><![CDATA[ que lo resuelve:]]></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847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rmulario con validación]]></a:t>
            </a:r>
          </a:p>
        </p:txBody>
      </p:sp>
      <p:sp>
        <p:nvSpPr>
          <p:cNvPr id="11" name=""/>
          <p:cNvSpPr txBox="1"/>
          <p:nvPr/>
        </p:nvSpPr>
        <p:spPr>
          <a:xfrm>
            <a:off x="628650" y="3200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lujo de aprobación]]></a:t>
            </a:r>
          </a:p>
        </p:txBody>
      </p:sp>
      <p:sp>
        <p:nvSpPr>
          <p:cNvPr id="12" name=""/>
          <p:cNvSpPr txBox="1"/>
          <p:nvPr/>
        </p:nvSpPr>
        <p:spPr>
          <a:xfrm>
            <a:off x="628650" y="3552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ol de versiones]]></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solicitud de reembolso llega sin el número de ticket]]></a:t>
            </a:r>
          </a:p>
        </p:txBody>
      </p:sp>
      <p:sp>
        <p:nvSpPr>
          <p:cNvPr id="14"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adie sabe si la compra ya la vio el direc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es sucursales usan tres versiones del formato de gast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onto llega escrito con letras y a veces con comas, a veces sin ella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probación tardó dos semanas y no hay forma de saber por qué]]></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ormulario es la entrada de datos; la aprobación es la memoria del visto bueno]]></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yME decide «digitalizar la firma» comprando la solución más cara de firma electrónica avanzada para todos sus documentos internos, incluyendo el vale de despensa. ¿Cuál es el error de enfoque según este módulo?]]></a:t>
            </a:r>
          </a:p>
        </p:txBody>
      </p:sp>
      <p:sp>
        <p:nvSpPr>
          <p:cNvPr id="9" name=""/>
          <p:cNvSpPr txBox="1"/>
          <p:nvPr/>
        </p:nvSpPr>
        <p:spPr>
          <a:xfrm>
            <a:off x="666750" y="32289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firma electrónica avanzada no tiene validez en México]]></a:t>
            </a:r>
          </a:p>
        </p:txBody>
      </p:sp>
      <p:sp>
        <p:nvSpPr>
          <p:cNvPr id="10" name=""/>
          <p:cNvSpPr txBox="1"/>
          <p:nvPr/>
        </p:nvSpPr>
        <p:spPr>
          <a:xfrm>
            <a:off x="666750" y="36099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onfunde la evidencia de autorización con fecha, que basta el noventa por ciento del tiempo, con la firma certificada que solo hace falta en documentos específic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vale de despensa requiere firma holográfica por ley]]></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trazabilidad solo se logra en pa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ormulario es la entrada de datos; la aprobación es la memoria del visto buen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flujo de aprobación digital, asignar cada escalón a una persona con plazo de respuesta es opcional: basta con notificar por correo al aprobador.]]></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ormulario es la entrada de datos; la aprobación es la memoria del visto bueno]]></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formulario vivo de tu empresa (gasto, solicitud, alta de cliente) y recórrelo como circuito: ¿qué campos son obligatorios de verdad?, ¿qué listas evitan que cada quien escriba distinto?, ¿quién aprueba qué monto y en cuántos días?, ¿dónde vive el original y cuál es su versión? Dibuja el flujo en cinco cajitas antes de abrir cualquier herramien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al dibujar descubres que nadie sabe quién aprueba, acabas de encontrar la segunda automatización de tu lista: la que vale más que el formulari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ulario captura limpio: obligatorios, validaciones y listas de op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lujo de aprobación deja huella: quién, qué resolvió y cuándo, con plazo por escal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necesaria es proporcional al documento: trazabilidad interna no equivale a certific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iginal vive publicado en un solo lugar con número de versión; las respuestas conservan su ver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del circuito: que nadie pueda decir «yo usaba otro formato» ni «yo no sabía que me tocab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res herramientas del formulario eliminan el retrabaj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videncia deja cada paso de una aprobación?]]></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basta trazabilidad y cuándo hace falta firma certificada?]]></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trola la versión de un formato?]]></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lazo debe tener cada escalón del flu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formulario de papel en captura digital con regla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flujo de aprobación con responsables, plazos y evidenci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blecer el control de versiones del formulario origin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l papel a la traza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empresa ya captura limpio y aprueba con memoria. Queda el proyecto: montar tu primer flujo completo y cobrarle las horas a la automatización.]]></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flujo» es una cadena de correos donde nadie sabe a quién le toca, todavía vives en el papel pero con bandeja de entrada. Dibuja las cinco cajit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4-m04-oa01"/>
              </a:rPr>
              <a:t><![CDATA[Del papel a la trazabilidad: formularios, firma y aprob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 primer flujo automatizado, con horas recuperadas]]></a:t>
            </a:r>
            <a:r>
              <a:rPr lang="en-US" strike="noStrike" sz="2100" spc="0" u="none" cap="none">
                <a:solidFill>
                  <a:srgbClr val="1B2438">
                    <a:alpha val="100000"/>
                  </a:srgbClr>
                </a:solidFill>
                <a:latin typeface="Calibri"/>
              </a:rPr>
              <a:t><![CDATA[ — el curso cierra montando una automatización completa con su medida: las horas que devuelve al equipo y el plan para escalarla sin crear dependenc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2026-10-25T04:06:19Z</dcterms:created>
  <dcterms:modified xsi:type="dcterms:W3CDTF">2026-10-25T04:06:19Z</dcterms:modified>
  <dc:title>Del papel a la trazabilidad: formularios, firma y aprobaciones</dc:title>
  <dc:description>Presentación editable del OA «Del papel a la trazabilidad: formularios, firma y aprobaciones». Enlace: https://tecnologia.lumbre.lat/object/emp-ted-c34-m04-oa01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