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presProps" Target="presProps.xml"/>
  <Relationship Id="rId23" Type="http://schemas.openxmlformats.org/officeDocument/2006/relationships/viewProps" Target="viewProps.xml"/>
  <Relationship Id="rId24" Type="http://schemas.openxmlformats.org/officeDocument/2006/relationships/tableStyles" Target="tableStyles.xml"/>
</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bjeto de aprendizaje de Lumbre · Roadwise Consultin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tecnologia.lumbre.lat/object/fsi-cnf-oa03]]></a:t>
            </a:r>
          </a:p>
        </p:txBody>
      </p:sp>
    </p:spTree>
  </p:cSld>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tecnologia.lumbre.lat/object/fsi-cnf-oa03]]></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2 de 3).]]></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3 de 3).]]></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visual del OA (escenas en orden). Enlace: https://tecnologia.lumbre.lat/object/fsi-cnf-oa03]]></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a anatomía del desastre» (2 de 2).]]></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ítulo completo de la tabla que sigue.]]></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tecnologia.lumbre.lat/object/fsi-cnf-oa03]]></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tecnologia.lumbre.lat/object/fsi-cnf-oa03]]></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l protocolo anti-letal (pégalo en tu maestro)» (2 de 2).]]></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Que el DELETE tenga WHERE con la lista exacta de los 12, que hay copia verificada, y que corre en copia primero —no que se vea bie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o que hace un script a los datos se revisa en sus condiciones, no en su estéti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ongitud, comentarios y autoconfianza de la IA no son evidencia. La única revisión que importa es contra el protocolo: WHERE con lista ENUMERADA (paso 1), COPIA verificada (paso 2), ENSAYO en copia (paso 3). Un script de tres líneas puede vaciar tu empresa; uno de cien puede ser segu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tecnologia.lumbre.lat/object/fsi-cnf-oa03]]></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1 · Opción múltiple» (2 de 2).]]></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Fal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Huérfano en el esquema no significa innecesario en el nego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tabla puede no tener llave foránea pero tener lectores: reportes históricos, facturas ya emitidas, conciliaciones contables, auditorías. «Nada lo usa» es supuesto de arquitectura, no hecho de datos; el protocolo lo incluye como pregunta obligatoria de dependenci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tecnologia.lumbre.lat/object/fsi-cnf-oa03]]></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C) Ejecutó el «fix rápido» de la IA directo en producción «porque es solo un UPDATE chiqui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UPDATE sin WHERE —o con WHERE equivocado— sobre producción sin copia es exactamente el patrón 2 + 3 combinados: el tamaño del cambio no acota el daño potencial; «es solo un UPDATE» puede reescribir miles de filas y sin respaldo no hay reversa, solo reconstrucción manual o duel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Chiquito» describe el script, no el riesg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tecnologia.lumbre.lat/object/fsi-cnf-oa03]]></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3 · Detective de errores» (2 de 2).]]></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flexión del OA: Escribe el protocolo anti-letal como sección fija de tu documento maestro, y aplica su pregunta de dependencias hoy a un dato que «ya no sirve» en tu proyecto (o en uno ficticio): ¿quién lo lee? Si la respuesta es «no sé», acabas de encontrar por qué el protocolo exis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exportan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tecnologia.lumbre.lat/object/fsi-cnf-oa03]]></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title">
  <p:cSld name="Lumbre - Portada">
    <p:bg>
      <p:bgPr>
        <a:solidFill>
          <a:srgbClr val="FFF9F0"/>
        </a:solidFill>
        <a:effectLst/>
      </p:bgPr>
    </p:bg>
    <p:spTree>
      <p:nvGrpSpPr>
        <p:cNvPr id="1" name=""/>
        <p:cNvGrpSpPr/>
        <p:nvPr/>
      </p:nvGrpSpPr>
      <p:grpSpPr>
        <a:xfrm>
          <a:off x="514350" y="990600"/>
          <a:ext cx="4991100" cy="3562350"/>
          <a:chOff x="514350" y="990600"/>
          <a:chExt cx="4991100" cy="356235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ítulo del objeto de aprendizaje]]></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utor o entidad]]></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Lumbre - Seccion">
    <p:bg>
      <p:bgPr>
        <a:solidFill>
          <a:srgbClr val="172033"/>
        </a:solidFill>
        <a:effectLst/>
      </p:bgPr>
    </p:bg>
    <p:spTree>
      <p:nvGrpSpPr>
        <p:cNvPr id="1" name=""/>
        <p:cNvGrpSpPr/>
        <p:nvPr/>
      </p:nvGrpSpPr>
      <p:grpSpPr>
        <a:xfrm>
          <a:off x="514350" y="1962150"/>
          <a:ext cx="8629650" cy="4629150"/>
          <a:chOff x="514350" y="1962150"/>
          <a:chExt cx="8629650" cy="4629150"/>
        </a:xfrm>
      </p:grpSpPr>
      <p:sp>
        <p:nvSpPr>
          <p:cNvPr id="2" name="Placeholder for title"/>
          <p:cNvSpPr/>
          <p:nvPr>
            <p:ph type="title"/>
          </p:nvPr>
        </p:nvSpPr>
        <p:spPr>
          <a:xfrm>
            <a:off x="514350" y="1962150"/>
            <a:ext cx="8115300" cy="266700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FFF9F0">
                    <a:alpha val="100000"/>
                  </a:srgbClr>
                </a:solidFill>
                <a:latin typeface="Calibri"/>
              </a:rPr>
              <a:t><![CDATA[Título de la sección]]></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picTx">
  <p:cSld name="Lumbre - Imagen">
    <p:bg>
      <p:bgPr>
        <a:solidFill>
          <a:srgbClr val="FFFDF8"/>
        </a:solidFill>
        <a:effectLst/>
      </p:bgPr>
    </p:bg>
    <p:spTree>
      <p:nvGrpSpPr>
        <p:cNvPr id="1" name=""/>
        <p:cNvGrpSpPr/>
        <p:nvPr/>
      </p:nvGrpSpPr>
      <p:grpSpPr>
        <a:xfrm>
          <a:off x="514350" y="247650"/>
          <a:ext cx="8629650" cy="4495800"/>
          <a:chOff x="514350" y="247650"/>
          <a:chExt cx="8629650" cy="44958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ítulo de la imagen]]></a:t>
            </a:r>
          </a:p>
        </p:txBody>
      </p:sp>
      <p:sp>
        <p:nvSpPr>
          <p:cNvPr id="3" name="Placeholder for pic"/>
          <p:cNvSpPr/>
          <p:nvPr>
            <p:ph type="pic" idx="1"/>
          </p:nvPr>
        </p:nvSpPr>
        <p:spPr>
          <a:xfrm>
            <a:off x="514350" y="1257300"/>
            <a:ext cx="8115300" cy="2857500"/>
          </a:xfrm>
          <a:prstGeom prst="rect">
            <a:avLst/>
          </a:prstGeom>
          <a:noFill/>
        </p:spPr>
        <p:txBody>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 ]]></a:t>
            </a:r>
          </a:p>
        </p:txBody>
      </p:sp>
      <p:sp>
        <p:nvSpPr>
          <p:cNvPr id="4" name="Placeholder for body"/>
          <p:cNvSpPr/>
          <p:nvPr>
            <p:ph type="body" idx="2"/>
          </p:nvPr>
        </p:nvSpPr>
        <p:spPr>
          <a:xfrm>
            <a:off x="514350" y="41719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Pie de imagen]]></a:t>
            </a:r>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901642" r:id="rId1"/>
    <p:sldLayoutId id="2481901643" r:id="rId2"/>
    <p:sldLayoutId id="2481901644" r:id="rId3"/>
    <p:sldLayoutId id="2481901645" r:id="rId4"/>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image" Target="../media/2e007525f8330348fb298155373ac5e9e65efd38a2f66ca81.jpg"/>
  <Relationship Id="rId3" Type="http://schemas.openxmlformats.org/officeDocument/2006/relationships/hyperlink" Target="https://tecnologia.lumbre.lat/object/fsi-cnf-oa03" TargetMode="External"/>
  <Relationship Id="rId4" Type="http://schemas.openxmlformats.org/officeDocument/2006/relationships/notesSlide" Target="../notesSlides/notesSlide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fsi-cnf-oa03" TargetMode="External"/>
  <Relationship Id="rId3"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fsi-cnf-oa03" TargetMode="External"/>
  <Relationship Id="rId3"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fsi-cnf-oa03" TargetMode="External"/>
  <Relationship Id="rId3"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fsi-cnf-oa03" TargetMode="Externa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fsi-cnf-oa03" TargetMode="External"/>
  <Relationship Id="rId3"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fsi-cnf-oa03" TargetMode="External"/>
  <Relationship Id="rId3"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fsi-cnf-oa03" TargetMode="External"/>
  <Relationship Id="rId3"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fsi-cnf-oa03" TargetMode="External"/>
  <Relationship Id="rId3"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fsi-cnf-oa03" TargetMode="External"/>
  <Relationship Id="rId3"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fsi-cnf-oa03" TargetMode="Externa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fsi-cnf-oa03" TargetMode="External"/>
  <Relationship Id="rId3"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fsi-cnf-oa03" TargetMode="External"/>
  <Relationship Id="rId3" Type="http://schemas.openxmlformats.org/officeDocument/2006/relationships/hyperlink" Target="/object/iav-c12-r01-oa04" TargetMode="Externa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fsi-cnf-oa03" TargetMode="External"/>
  <Relationship Id="rId3"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fsi-cnf-oa03" TargetMode="External"/>
  <Relationship Id="rId3"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fsi-cnf-oa03" TargetMode="External"/>
  <Relationship Id="rId3"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fsi-cnf-oa03" TargetMode="External"/>
  <Relationship Id="rId3"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fsi-cnf-oa03" TargetMode="External"/>
  <Relationship Id="rId3"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fsi-cnf-oa03" TargetMode="External"/>
  <Relationship Id="rId3" Type="http://schemas.openxmlformats.org/officeDocument/2006/relationships/notesSlide" Target="../notesSlides/notesSlide19.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9F0">
            <a:alpha val="100000"/>
          </a:srgbClr>
        </a:solidFill>
      </p:bgPr>
    </p:bg>
    <p:spTree>
      <p:nvGrpSpPr>
        <p:cNvPr id="1" name=""/>
        <p:cNvGrpSpPr/>
        <p:nvPr/>
      </p:nvGrpSpPr>
      <p:grpSpPr>
        <a:xfrm>
          <a:off x="514350" y="781050"/>
          <a:ext cx="8229600" cy="4495800"/>
          <a:chOff x="514350" y="781050"/>
          <a:chExt cx="8229600" cy="449580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Cuando]]></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la]]></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IA]]></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borra]]></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la]]></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base]]></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de]]></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datos:]]></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errores]]></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que]]></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cuestan]]></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caros]]></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Roadwise Consulting]]></a:t>
            </a:r>
          </a:p>
        </p:txBody>
      </p:sp>
      <p:sp>
        <p:nvSpPr>
          <p:cNvPr id="4" name=""/>
          <p:cNvSpPr txBox="1"/>
          <p:nvPr/>
        </p:nvSpPr>
        <p:spPr>
          <a:xfrm>
            <a:off x="514350" y="3581400"/>
            <a:ext cx="4476750" cy="914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Identificar operaciones destructivas (sin WHERE, sin respaldo, sin reversa) y el hábito que las impide.]]></a:t>
            </a:r>
          </a:p>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tecnologia.lumbre.lat/object/fsi-cnf-oa03"/>
              </a:rPr>
              <a:t><![CDATA[Ver el OA en tecnologia.lumbre.lat]]></a:t>
            </a:r>
          </a:p>
        </p:txBody>
      </p:sp>
      <p:pic>
        <p:nvPicPr>
          <p:cNvPr id="5" name="" descr="Portada del objeto de aprendizaje"/>
          <p:cNvPicPr>
            <a:picLocks noChangeAspect="1"/>
          </p:cNvPicPr>
          <p:nvPr/>
        </p:nvPicPr>
        <p:blipFill>
          <a:blip r:embed="rId2"/>
          <a:stretch>
            <a:fillRect/>
          </a:stretch>
        </p:blipFill>
        <p:spPr>
          <a:xfrm>
            <a:off x="5734050" y="781050"/>
            <a:ext cx="2495550" cy="3429000"/>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fsi-cnf-oa03"/>
              </a:rPr>
              <a:t><![CDATA[Cuando la IA borra la base de datos: errores que cuestan car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 / 1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Objetivo]]></a:t>
            </a:r>
          </a:p>
        </p:txBody>
      </p:sp>
      <p:sp>
        <p:nvSpPr>
          <p:cNvPr id="8" name=""/>
          <p:cNvSpPr txBox="1"/>
          <p:nvPr/>
        </p:nvSpPr>
        <p:spPr>
          <a:xfrm>
            <a:off x="514350" y="15049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Identificar operaciones destructivas (sin WHERE, sin respaldo, sin reversa) y el hábito que las impid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fsi-cnf-oa03"/>
              </a:rPr>
              <a:t><![CDATA[Cuando la IA borra la base de datos: errores que cuestan car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 / 1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escripción]]></a:t>
            </a:r>
          </a:p>
        </p:txBody>
      </p:sp>
      <p:sp>
        <p:nvSpPr>
          <p:cNvPr id="8" name=""/>
          <p:cNvSpPr txBox="1"/>
          <p:nvPr/>
        </p:nvSpPr>
        <p:spPr>
          <a:xfrm>
            <a:off x="514350" y="150495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 builder le pide a la IA «limpiar los datos de prueba» y despierta con la base de producción vacía. No fue un hacker: fue DELETE sin WHERE ejecutado con confianza. Este OA disecciona la anatomía de los cuatro errores letales con datos —borrado sin condición, script que corre sin respaldo, «arreglar» tocando producción directo y destrucción con dependencias ocultas— y fija el hábito que los previene: aprobar una operación destructiva por lo que puede tocar, no por lo que dice el script.]]></a:t>
            </a:r>
          </a:p>
        </p:txBody>
      </p:sp>
      <p:sp>
        <p:nvSpPr>
          <p:cNvPr id="9" name=""/>
          <p:cNvSpPr txBox="1"/>
          <p:nvPr/>
        </p:nvSpPr>
        <p:spPr>
          <a:xfrm>
            <a:off x="514350" y="42767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utoría: Roadwise Consulting]]></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fsi-cnf-oa03"/>
              </a:rPr>
              <a:t><![CDATA[Cuando la IA borra la base de datos: errores que cuestan car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 / 19]]></a:t>
            </a:r>
          </a:p>
        </p:txBody>
      </p:sp>
      <p:sp>
        <p:nvSpPr>
          <p:cNvPr id="7" name=""/>
          <p:cNvSpPr txBox="1"/>
          <p:nvPr/>
        </p:nvSpPr>
        <p:spPr>
          <a:xfrm>
            <a:off x="514350" y="1219200"/>
            <a:ext cx="8115300" cy="3048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Etiquetas: datos · destructivo · backup · produccion · error]]></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os cuatro jinetes del DELET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fsi-cnf-oa03"/>
              </a:rPr>
              <a:t><![CDATA[Cuando la IA borra la base de datos: errores que cuestan car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 / 19]]></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Hay errores de código que rompen una pantalla, y errores de datos que rompen una empresa. La diferencia: los primeros se ven y se arreglan; los segundos a veces no tienen arreglo. Los cuatro patrones de este OA han borrado bases de datos reales de startups, agencias y tiendas —todos construidos con IA, todos precedidos de un «¿qué puede pasar?». Ninguno requiere maldad: solo confianza sin protocolo.]]></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anatomía del desastre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fsi-cnf-oa03"/>
              </a:rPr>
              <a:t><![CDATA[Cuando la IA borra la base de datos: errores que cuestan car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 / 1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Escena 1]]></a:t>
            </a:r>
          </a:p>
        </p:txBody>
      </p:sp>
      <p:sp>
        <p:nvSpPr>
          <p:cNvPr id="8" name=""/>
          <p:cNvSpPr txBox="1"/>
          <p:nvPr/>
        </p:nvSpPr>
        <p:spPr>
          <a:xfrm>
            <a:off x="514350" y="1495425"/>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72033">
                    <a:alpha val="100000"/>
                  </a:srgbClr>
                </a:solidFill>
                <a:latin typeface="Calibri"/>
              </a:rPr>
              <a:t><![CDATA[Borrado sin red]]></a:t>
            </a:r>
          </a:p>
        </p:txBody>
      </p:sp>
      <p:sp>
        <p:nvSpPr>
          <p:cNvPr id="9" name=""/>
          <p:cNvSpPr txBox="1"/>
          <p:nvPr/>
        </p:nvSpPr>
        <p:spPr>
          <a:xfrm>
            <a:off x="514350" y="18669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ELETE FROM pedidos sin WHERE: la IA «limpió datos de prueba» y se llevó todo. Sin condición = toda la tabla.]]></a:t>
            </a:r>
          </a:p>
        </p:txBody>
      </p:sp>
      <p:sp>
        <p:nvSpPr>
          <p:cNvPr id="10" name=""/>
          <p:cNvSpPr txBox="1"/>
          <p:nvPr/>
        </p:nvSpPr>
        <p:spPr>
          <a:xfrm>
            <a:off x="628650" y="25527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toda la tabla, sin avisar]]></a:t>
            </a:r>
          </a:p>
        </p:txBody>
      </p:sp>
      <p:sp>
        <p:nvSpPr>
          <p:cNvPr id="11" name=""/>
          <p:cNvSpPr txBox="1"/>
          <p:nvPr/>
        </p:nvSpPr>
        <p:spPr>
          <a:xfrm>
            <a:off x="514350" y="28956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Escena 2]]></a:t>
            </a:r>
          </a:p>
        </p:txBody>
      </p:sp>
      <p:sp>
        <p:nvSpPr>
          <p:cNvPr id="12" name=""/>
          <p:cNvSpPr txBox="1"/>
          <p:nvPr/>
        </p:nvSpPr>
        <p:spPr>
          <a:xfrm>
            <a:off x="514350" y="3171825"/>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72033">
                    <a:alpha val="100000"/>
                  </a:srgbClr>
                </a:solidFill>
                <a:latin typeface="Calibri"/>
              </a:rPr>
              <a:t><![CDATA[Correr sin copia]]></a:t>
            </a:r>
          </a:p>
        </p:txBody>
      </p:sp>
      <p:sp>
        <p:nvSpPr>
          <p:cNvPr id="13" name=""/>
          <p:cNvSpPr txBox="1"/>
          <p:nvPr/>
        </p:nvSpPr>
        <p:spPr>
          <a:xfrm>
            <a:off x="514350" y="35433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l script era correcto… y tocó producción sin respaldo previo. Un error del 1 % con consecuencia del 100 %.]]></a:t>
            </a:r>
          </a:p>
        </p:txBody>
      </p:sp>
      <p:sp>
        <p:nvSpPr>
          <p:cNvPr id="14" name=""/>
          <p:cNvSpPr txBox="1"/>
          <p:nvPr/>
        </p:nvSpPr>
        <p:spPr>
          <a:xfrm>
            <a:off x="628650" y="42291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jecuto primero, pienso despué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anatomía del desastre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fsi-cnf-oa03"/>
              </a:rPr>
              <a:t><![CDATA[Cuando la IA borra la base de datos: errores que cuestan car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 / 1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Escena 3]]></a:t>
            </a:r>
          </a:p>
        </p:txBody>
      </p:sp>
      <p:sp>
        <p:nvSpPr>
          <p:cNvPr id="8" name=""/>
          <p:cNvSpPr txBox="1"/>
          <p:nvPr/>
        </p:nvSpPr>
        <p:spPr>
          <a:xfrm>
            <a:off x="514350" y="1495425"/>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72033">
                    <a:alpha val="100000"/>
                  </a:srgbClr>
                </a:solidFill>
                <a:latin typeface="Calibri"/>
              </a:rPr>
              <a:t><![CDATA[Debug en producción]]></a:t>
            </a:r>
          </a:p>
        </p:txBody>
      </p:sp>
      <p:sp>
        <p:nvSpPr>
          <p:cNvPr id="9" name=""/>
          <p:cNvSpPr txBox="1"/>
          <p:nvPr/>
        </p:nvSpPr>
        <p:spPr>
          <a:xfrm>
            <a:off x="514350" y="18669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éjame probar el fix directo en la base real». Lo que se prueba en producción, en producción queda.]]></a:t>
            </a:r>
          </a:p>
        </p:txBody>
      </p:sp>
      <p:sp>
        <p:nvSpPr>
          <p:cNvPr id="10" name=""/>
          <p:cNvSpPr txBox="1"/>
          <p:nvPr/>
        </p:nvSpPr>
        <p:spPr>
          <a:xfrm>
            <a:off x="628650" y="25527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l nombre ya era una pista]]></a:t>
            </a:r>
          </a:p>
        </p:txBody>
      </p:sp>
      <p:sp>
        <p:nvSpPr>
          <p:cNvPr id="11" name=""/>
          <p:cNvSpPr txBox="1"/>
          <p:nvPr/>
        </p:nvSpPr>
        <p:spPr>
          <a:xfrm>
            <a:off x="514350" y="28956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Escena 4]]></a:t>
            </a:r>
          </a:p>
        </p:txBody>
      </p:sp>
      <p:sp>
        <p:nvSpPr>
          <p:cNvPr id="12" name=""/>
          <p:cNvSpPr txBox="1"/>
          <p:nvPr/>
        </p:nvSpPr>
        <p:spPr>
          <a:xfrm>
            <a:off x="514350" y="3171825"/>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72033">
                    <a:alpha val="100000"/>
                  </a:srgbClr>
                </a:solidFill>
                <a:latin typeface="Calibri"/>
              </a:rPr>
              <a:t><![CDATA[Domino de dependencias]]></a:t>
            </a:r>
          </a:p>
        </p:txBody>
      </p:sp>
      <p:sp>
        <p:nvSpPr>
          <p:cNvPr id="13" name=""/>
          <p:cNvSpPr txBox="1"/>
          <p:nvPr/>
        </p:nvSpPr>
        <p:spPr>
          <a:xfrm>
            <a:off x="514350" y="35433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orró los «registros huérfanos»… que eran los históricos que los reportes y las facturas ya emitidas necesitan.]]></a:t>
            </a:r>
          </a:p>
        </p:txBody>
      </p:sp>
      <p:sp>
        <p:nvSpPr>
          <p:cNvPr id="14" name=""/>
          <p:cNvSpPr txBox="1"/>
          <p:nvPr/>
        </p:nvSpPr>
        <p:spPr>
          <a:xfrm>
            <a:off x="628650" y="42291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orrar lo que otros leen]]></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or qué la IA los comete (y por qué no es su culp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fsi-cnf-oa03"/>
              </a:rPr>
              <a:t><![CDATA[Cuando la IA borra la base de datos: errores que cuestan car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 / 19]]></a:t>
            </a:r>
          </a:p>
        </p:txBody>
      </p:sp>
      <p:sp>
        <p:nvSpPr>
          <p:cNvPr id="7" name=""/>
          <p:cNvSpPr txBox="1"/>
          <p:nvPr/>
        </p:nvSpPr>
        <p:spPr>
          <a:xfrm>
            <a:off x="514350" y="12192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Nótalo: en los cuatro la IA hizo literalmente lo que se le pidió. El error no estuvo en el Ejecutar sino en el PEDIR sin frontera —la tesis central de todo el módulo de confianza crítica.]]></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fsi-cnf-oa03"/>
              </a:rPr>
              <a:t><![CDATA[Cuando la IA borra la base de datos: errores que cuestan car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 / 19]]></a:t>
            </a:r>
          </a:p>
        </p:txBody>
      </p:sp>
      <p:graphicFrame>
        <p:nvGraphicFramePr>
          <p:cNvPr id="7" name="" descr=""/>
          <p:cNvGraphicFramePr>
            <a:graphicFrameLocks noGrp="1"/>
          </p:cNvGraphicFramePr>
          <p:nvPr/>
        </p:nvGraphicFramePr>
        <p:xfrm>
          <a:off x="514350" y="1257300"/>
          <a:ext cx="8115300" cy="2628900"/>
        </p:xfrm>
        <a:graphic>
          <a:graphicData uri="http://schemas.openxmlformats.org/drawingml/2006/table">
            <a:tbl>
              <a:tblPr firstRow="1" bandRow="1"/>
              <a:tblGrid>
                <a:gridCol w="1524000"/>
                <a:gridCol w="3095625"/>
                <a:gridCol w="3495675"/>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Error]]></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le pasó al model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faltó del lado human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12287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ELETE sin WHER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 petición fue «limpiar los datos de prueba»; el modelo priorizó la acción sobre la conserva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riterio de listo con límite explícito: «solo los 12 registros de la tabla _test, muéstrame cuáles ant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rrer sin copi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script que pidió «ejecutar» era suyo y parecía correc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protocolo no delegable: copia ANTES de ejecutar (M11), sin excepción por urgenci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fsi-cnf-oa03"/>
              </a:rPr>
              <a:t><![CDATA[Cuando la IA borra la base de datos: errores que cuestan car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 / 19]]></a:t>
            </a:r>
          </a:p>
        </p:txBody>
      </p:sp>
      <p:graphicFrame>
        <p:nvGraphicFramePr>
          <p:cNvPr id="7" name="" descr=""/>
          <p:cNvGraphicFramePr>
            <a:graphicFrameLocks noGrp="1"/>
          </p:cNvGraphicFramePr>
          <p:nvPr/>
        </p:nvGraphicFramePr>
        <p:xfrm>
          <a:off x="514350" y="1257300"/>
          <a:ext cx="8115300" cy="2628900"/>
        </p:xfrm>
        <a:graphic>
          <a:graphicData uri="http://schemas.openxmlformats.org/drawingml/2006/table">
            <a:tbl>
              <a:tblPr firstRow="1" bandRow="1"/>
              <a:tblGrid>
                <a:gridCol w="1524000"/>
                <a:gridCol w="3095625"/>
                <a:gridCol w="3495675"/>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Error]]></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le pasó al model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faltó del lado human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Fix en produc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o hay noción de entorno: «la base» es una para el model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xigir entorno de prueba con copia de datos y solo aplicar ahí el fix verifica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12287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omin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ve la tabla, no ve quién la lee: las dependencias están en código que no abrió]]></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reguntar antes de borrar «quién lee esto» es pregunta de humano: la respuesta cambia la definición de «huérfan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protocolo anti-letal (pégalo en tu maestro)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fsi-cnf-oa03"/>
              </a:rPr>
              <a:t><![CDATA[Cuando la IA borra la base de datos: errores que cuestan car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 / 1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texto]]></a:t>
            </a:r>
          </a:p>
        </p:txBody>
      </p:sp>
      <p:sp>
        <p:nvSpPr>
          <p:cNvPr id="8" name="" descr=""/>
          <p:cNvSpPr/>
          <p:nvPr/>
        </p:nvSpPr>
        <p:spPr>
          <a:xfrm>
            <a:off x="514350" y="1504950"/>
            <a:ext cx="8115300" cy="1762125"/>
          </a:xfrm>
          <a:prstGeom prst="roundRect">
            <a:avLst/>
          </a:prstGeom>
          <a:solidFill>
            <a:srgbClr val="F4F1EA">
              <a:alpha val="100000"/>
            </a:srgbClr>
          </a:solidFill>
          <a:ln w="9525">
            <a:solidFill>
              <a:srgbClr val="DCD4C4">
                <a:alpha val="100000"/>
              </a:srgbClr>
            </a:solidFill>
          </a:ln>
        </p:spPr>
        <p:txBody>
          <a:bodyPr vertOverflow="clip" rtlCol="0" anchor="ctr"/>
          <a:lstStyle/>
          <a:p>
            <a:pPr algn="ctr"/>
            <a:r>
              <a:t/>
            </a:r>
          </a:p>
        </p:txBody>
      </p:sp>
      <p:sp>
        <p:nvSpPr>
          <p:cNvPr id="9" name=""/>
          <p:cNvSpPr txBox="1"/>
          <p:nvPr/>
        </p:nvSpPr>
        <p:spPr>
          <a:xfrm>
            <a:off x="628650" y="1581150"/>
            <a:ext cx="78867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1B2438">
                    <a:alpha val="100000"/>
                  </a:srgbClr>
                </a:solidFill>
                <a:latin typeface="Consolas"/>
              </a:rPr>
              <a:t><![CDATA[PROTOCOLO PARA CUALQUIER OPERACION QUE PUEDA BORRAR O MODIFICAR ]]></a:t>
            </a:r>
          </a:p>
          <a:p>
            <a:pPr algn="l" rtl="0" fontAlgn="t" marL="0" marR="0" indent="0" lvl="0">
              <a:lnSpc>
                <a:spcPct val="100000"/>
              </a:lnSpc>
              <a:spcBef>
                <a:spcPts val="0"/>
              </a:spcBef>
              <a:spcAft>
                <a:spcPts val="0"/>
              </a:spcAft>
            </a:pPr>
            <a:r>
              <a:rPr lang="en-US" strike="noStrike" sz="1600" spc="0" u="none" cap="none">
                <a:solidFill>
                  <a:srgbClr val="1B2438">
                    <a:alpha val="100000"/>
                  </a:srgbClr>
                </a:solidFill>
                <a:latin typeface="Consolas"/>
              </a:rPr>
              <a:t><![CDATA[DATOS EN MASIVA:\n\n1. ENUMERAR: muestra las filas afectadas con]]></a:t>
            </a:r>
          </a:p>
          <a:p>
            <a:pPr algn="l" rtl="0" fontAlgn="t" marL="0" marR="0" indent="0" lvl="0">
              <a:lnSpc>
                <a:spcPct val="100000"/>
              </a:lnSpc>
              <a:spcBef>
                <a:spcPts val="0"/>
              </a:spcBef>
              <a:spcAft>
                <a:spcPts val="0"/>
              </a:spcAft>
            </a:pPr>
            <a:r>
              <a:rPr lang="en-US" strike="noStrike" sz="1600" spc="0" u="none" cap="none">
                <a:solidFill>
                  <a:srgbClr val="1B2438">
                    <a:alpha val="100000"/>
                  </a:srgbClr>
                </a:solidFill>
                <a:latin typeface="Consolas"/>
              </a:rPr>
              <a:t><![CDATA[ su COUNT y una muestra de 10. Si el numero\n   no coincide exac]]></a:t>
            </a:r>
          </a:p>
          <a:p>
            <a:pPr algn="l" rtl="0" fontAlgn="t" marL="0" marR="0" indent="0" lvl="0">
              <a:lnSpc>
                <a:spcPct val="100000"/>
              </a:lnSpc>
              <a:spcBef>
                <a:spcPts val="0"/>
              </a:spcBef>
              <a:spcAft>
                <a:spcPts val="0"/>
              </a:spcAft>
            </a:pPr>
            <a:r>
              <a:rPr lang="en-US" strike="noStrike" sz="1600" spc="0" u="none" cap="none">
                <a:solidFill>
                  <a:srgbClr val="1B2438">
                    <a:alpha val="100000"/>
                  </a:srgbClr>
                </a:solidFill>
                <a:latin typeface="Consolas"/>
              </a:rPr>
              <a:t><![CDATA[tamente con mi expectativa, PARO aqui.\n2. RESPALDO: copia de la]]></a:t>
            </a:r>
          </a:p>
          <a:p>
            <a:pPr algn="l" rtl="0" fontAlgn="t" marL="0" marR="0" indent="0" lvl="0">
              <a:lnSpc>
                <a:spcPct val="100000"/>
              </a:lnSpc>
              <a:spcBef>
                <a:spcPts val="0"/>
              </a:spcBef>
              <a:spcAft>
                <a:spcPts val="0"/>
              </a:spcAft>
            </a:pPr>
            <a:r>
              <a:rPr lang="en-US" strike="noStrike" sz="1600" spc="0" u="none" cap="none">
                <a:solidFill>
                  <a:srgbClr val="1B2438">
                    <a:alpha val="100000"/>
                  </a:srgbClr>
                </a:solidFill>
                <a:latin typeface="Consolas"/>
              </a:rPr>
              <a:t><![CDATA[ base (o de las tablas afectadas) verificada antes de ejecutar.\]]></a:t>
            </a:r>
          </a:p>
          <a:p>
            <a:pPr algn="l" rtl="0" fontAlgn="t" marL="0" marR="0" indent="0" lvl="0">
              <a:lnSpc>
                <a:spcPct val="100000"/>
              </a:lnSpc>
              <a:spcBef>
                <a:spcPts val="0"/>
              </a:spcBef>
              <a:spcAft>
                <a:spcPts val="0"/>
              </a:spcAft>
            </a:pPr>
            <a:r>
              <a:rPr lang="en-US" strike="noStrike" sz="1600" spc="0" u="none" cap="none">
                <a:solidFill>
                  <a:srgbClr val="1B2438">
                    <a:alpha val="100000"/>
                  </a:srgbClr>
                </a:solidFill>
                <a:latin typeface="Consolas"/>
              </a:rPr>
              <a:t><![CDATA[n   Sin evidencia de copia restaurable, no hay ejecucion. Sin ex]]></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protocolo anti-letal (pégalo en tu maestro)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fsi-cnf-oa03"/>
              </a:rPr>
              <a:t><![CDATA[Cuando la IA borra la base de datos: errores que cuestan car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 / 19]]></a:t>
            </a:r>
          </a:p>
        </p:txBody>
      </p:sp>
      <p:sp>
        <p:nvSpPr>
          <p:cNvPr id="7" name="" descr=""/>
          <p:cNvSpPr/>
          <p:nvPr/>
        </p:nvSpPr>
        <p:spPr>
          <a:xfrm>
            <a:off x="514350" y="1219200"/>
            <a:ext cx="8115300" cy="1762125"/>
          </a:xfrm>
          <a:prstGeom prst="roundRect">
            <a:avLst/>
          </a:prstGeom>
          <a:solidFill>
            <a:srgbClr val="F4F1EA">
              <a:alpha val="100000"/>
            </a:srgbClr>
          </a:solidFill>
          <a:ln w="9525">
            <a:solidFill>
              <a:srgbClr val="DCD4C4">
                <a:alpha val="100000"/>
              </a:srgbClr>
            </a:solidFill>
          </a:ln>
        </p:spPr>
        <p:txBody>
          <a:bodyPr vertOverflow="clip" rtlCol="0" anchor="ctr"/>
          <a:lstStyle/>
          <a:p>
            <a:pPr algn="ctr"/>
            <a:r>
              <a:t/>
            </a:r>
          </a:p>
        </p:txBody>
      </p:sp>
      <p:sp>
        <p:nvSpPr>
          <p:cNvPr id="8" name=""/>
          <p:cNvSpPr txBox="1"/>
          <p:nvPr/>
        </p:nvSpPr>
        <p:spPr>
          <a:xfrm>
            <a:off x="628650" y="1295400"/>
            <a:ext cx="78867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1B2438">
                    <a:alpha val="100000"/>
                  </a:srgbClr>
                </a:solidFill>
                <a:latin typeface="Consolas"/>
              </a:rPr>
              <a:t><![CDATA[cepciones por urgencia.\n3. ENTORNO: se ensaya en copia con dato]]></a:t>
            </a:r>
          </a:p>
          <a:p>
            <a:pPr algn="l" rtl="0" fontAlgn="t" marL="0" marR="0" indent="0" lvl="0">
              <a:lnSpc>
                <a:spcPct val="100000"/>
              </a:lnSpc>
              <a:spcBef>
                <a:spcPts val="0"/>
              </a:spcBef>
              <a:spcAft>
                <a:spcPts val="0"/>
              </a:spcAft>
            </a:pPr>
            <a:r>
              <a:rPr lang="en-US" strike="noStrike" sz="1600" spc="0" u="none" cap="none">
                <a:solidFill>
                  <a:srgbClr val="1B2438">
                    <a:alpha val="100000"/>
                  </a:srgbClr>
                </a:solidFill>
                <a:latin typeface="Consolas"/>
              </a:rPr>
              <a:t><![CDATA[s reales. La produccion solo ve el paso 5.\n4. REVERSA: cada pas]]></a:t>
            </a:r>
          </a:p>
          <a:p>
            <a:pPr algn="l" rtl="0" fontAlgn="t" marL="0" marR="0" indent="0" lvl="0">
              <a:lnSpc>
                <a:spcPct val="100000"/>
              </a:lnSpc>
              <a:spcBef>
                <a:spcPts val="0"/>
              </a:spcBef>
              <a:spcAft>
                <a:spcPts val="0"/>
              </a:spcAft>
            </a:pPr>
            <a:r>
              <a:rPr lang="en-US" strike="noStrike" sz="1600" spc="0" u="none" cap="none">
                <a:solidFill>
                  <a:srgbClr val="1B2438">
                    <a:alpha val="100000"/>
                  </a:srgbClr>
                </a:solidFill>
                <a:latin typeface="Consolas"/>
              </a:rPr>
              <a:t><![CDATA[o destructive tiene su paso de vuelta escrito. Si no lo hay, el\]]></a:t>
            </a:r>
          </a:p>
          <a:p>
            <a:pPr algn="l" rtl="0" fontAlgn="t" marL="0" marR="0" indent="0" lvl="0">
              <a:lnSpc>
                <a:spcPct val="100000"/>
              </a:lnSpc>
              <a:spcBef>
                <a:spcPts val="0"/>
              </a:spcBef>
              <a:spcAft>
                <a:spcPts val="0"/>
              </a:spcAft>
            </a:pPr>
            <a:r>
              <a:rPr lang="en-US" strike="noStrike" sz="1600" spc="0" u="none" cap="none">
                <a:solidFill>
                  <a:srgbClr val="1B2438">
                    <a:alpha val="100000"/>
                  </a:srgbClr>
                </a:solidFill>
                <a:latin typeface="Consolas"/>
              </a:rPr>
              <a:t><![CDATA[n   paso se divide hasta que lo haya o se jubila en vez de borra]]></a:t>
            </a:r>
          </a:p>
          <a:p>
            <a:pPr algn="l" rtl="0" fontAlgn="t" marL="0" marR="0" indent="0" lvl="0">
              <a:lnSpc>
                <a:spcPct val="100000"/>
              </a:lnSpc>
              <a:spcBef>
                <a:spcPts val="0"/>
              </a:spcBef>
              <a:spcAft>
                <a:spcPts val="0"/>
              </a:spcAft>
            </a:pPr>
            <a:r>
              <a:rPr lang="en-US" strike="noStrike" sz="1600" spc="0" u="none" cap="none">
                <a:solidFill>
                  <a:srgbClr val="1B2438">
                    <a:alpha val="100000"/>
                  </a:srgbClr>
                </a:solidFill>
                <a:latin typeface="Consolas"/>
              </a:rPr>
              <a:t><![CDATA[rse (M17-OA03).\n5. EN PRODUCCION: ejecuta UN paso, detente, mue]]></a:t>
            </a:r>
          </a:p>
          <a:p>
            <a:pPr algn="l" rtl="0" fontAlgn="t" marL="0" marR="0" indent="0" lvl="0">
              <a:lnSpc>
                <a:spcPct val="100000"/>
              </a:lnSpc>
              <a:spcBef>
                <a:spcPts val="0"/>
              </a:spcBef>
              <a:spcAft>
                <a:spcPts val="0"/>
              </a:spcAft>
            </a:pPr>
            <a:r>
              <a:rPr lang="en-US" strike="noStrike" sz="1600" spc="0" u="none" cap="none">
                <a:solidFill>
                  <a:srgbClr val="1B2438">
                    <a:alpha val="100000"/>
                  </a:srgbClr>
                </a:solidFill>
                <a:latin typeface="Consolas"/>
              </a:rPr>
              <a:t><![CDATA[stra verificacion, espera mi ok.\n\nY antes de cualquier "limpie]]></a:t>
            </a:r>
          </a:p>
        </p:txBody>
      </p:sp>
      <p:sp>
        <p:nvSpPr>
          <p:cNvPr id="9" name="" descr=""/>
          <p:cNvSpPr/>
          <p:nvPr/>
        </p:nvSpPr>
        <p:spPr>
          <a:xfrm>
            <a:off x="514350" y="2933700"/>
            <a:ext cx="8115300" cy="752475"/>
          </a:xfrm>
          <a:prstGeom prst="roundRect">
            <a:avLst/>
          </a:prstGeom>
          <a:solidFill>
            <a:srgbClr val="F4F1EA">
              <a:alpha val="100000"/>
            </a:srgbClr>
          </a:solidFill>
          <a:ln w="9525">
            <a:solidFill>
              <a:srgbClr val="DCD4C4">
                <a:alpha val="100000"/>
              </a:srgbClr>
            </a:solidFill>
          </a:ln>
        </p:spPr>
        <p:txBody>
          <a:bodyPr vertOverflow="clip" rtlCol="0" anchor="ctr"/>
          <a:lstStyle/>
          <a:p>
            <a:pPr algn="ctr"/>
            <a:r>
              <a:t/>
            </a:r>
          </a:p>
        </p:txBody>
      </p:sp>
      <p:sp>
        <p:nvSpPr>
          <p:cNvPr id="10" name=""/>
          <p:cNvSpPr txBox="1"/>
          <p:nvPr/>
        </p:nvSpPr>
        <p:spPr>
          <a:xfrm>
            <a:off x="628650" y="3009900"/>
            <a:ext cx="7886700" cy="600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1B2438">
                    <a:alpha val="100000"/>
                  </a:srgbClr>
                </a:solidFill>
                <a:latin typeface="Consolas"/>
              </a:rPr>
              <a:t><![CDATA[za": ¿quien lee estos datos? Reporta dependencias.\nLo historico]]></a:t>
            </a:r>
          </a:p>
          <a:p>
            <a:pPr algn="l" rtl="0" fontAlgn="t" marL="0" marR="0" indent="0" lvl="0">
              <a:lnSpc>
                <a:spcPct val="100000"/>
              </a:lnSpc>
              <a:spcBef>
                <a:spcPts val="0"/>
              </a:spcBef>
              <a:spcAft>
                <a:spcPts val="0"/>
              </a:spcAft>
            </a:pPr>
            <a:r>
              <a:rPr lang="en-US" strike="noStrike" sz="1600" spc="0" u="none" cap="none">
                <a:solidFill>
                  <a:srgbClr val="1B2438">
                    <a:alpha val="100000"/>
                  </a:srgbClr>
                </a:solidFill>
                <a:latin typeface="Consolas"/>
              </a:rPr>
              <a:t><![CDATA[ nunca es basura: es sentencia de los reportes viejos.]]></a:t>
            </a:r>
          </a:p>
        </p:txBody>
      </p:sp>
      <p:sp>
        <p:nvSpPr>
          <p:cNvPr id="11" name=""/>
          <p:cNvSpPr txBox="1"/>
          <p:nvPr/>
        </p:nvSpPr>
        <p:spPr>
          <a:xfrm>
            <a:off x="514350" y="3743325"/>
            <a:ext cx="8115300" cy="8382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El paso 1 es el más barato y el más salvavidas: obligar a la IA a ENUMERAR antes de actuar convierte el desastre en sorpresa Temprana —«me van 14.302 filas cuando esperaba 12» es un accidente que se aborta con un clic.]]></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reforzar]]></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fsi-cnf-oa03"/>
              </a:rPr>
              <a:t><![CDATA[Cuando la IA borra la base de datos: errores que cuestan car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 / 19]]></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object/iav-c12-r01-oa04"/>
              </a:rPr>
              <a:t><![CDATA[Migraciones, respaldos y evitar el SQL injection]]></a:t>
            </a:r>
          </a:p>
        </p:txBody>
      </p:sp>
      <p:sp>
        <p:nvSpPr>
          <p:cNvPr id="8" name=""/>
          <p:cNvSpPr txBox="1"/>
          <p:nvPr/>
        </p:nvSpPr>
        <p:spPr>
          <a:xfrm>
            <a:off x="514350" y="1590675"/>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El respaldo como ritual previo a cualquier cambio estructural: la misma cultura del paso 2.]]></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fsi-cnf-oa03"/>
              </a:rPr>
              <a:t><![CDATA[Cuando la IA borra la base de datos: errores que cuestan car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4 / 1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Prueba]]></a:t>
            </a:r>
          </a:p>
        </p:txBody>
      </p:sp>
      <p:sp>
        <p:nvSpPr>
          <p:cNvPr id="8" name=""/>
          <p:cNvSpPr txBox="1"/>
          <p:nvPr/>
        </p:nvSpPr>
        <p:spPr>
          <a:xfrm>
            <a:off x="514350" y="15430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La IA te entrega un script «para limpiar los 12 registros de prueba». La primera revisión es: ¿aplica el protocolo? ¿Qué verificas ANTES de dejarlo correr?]]></a:t>
            </a:r>
          </a:p>
        </p:txBody>
      </p:sp>
      <p:sp>
        <p:nvSpPr>
          <p:cNvPr id="9" name=""/>
          <p:cNvSpPr txBox="1"/>
          <p:nvPr/>
        </p:nvSpPr>
        <p:spPr>
          <a:xfrm>
            <a:off x="666750" y="264795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Que el script tenga comentarios claros y bien escritos.]]></a:t>
            </a:r>
          </a:p>
        </p:txBody>
      </p:sp>
      <p:sp>
        <p:nvSpPr>
          <p:cNvPr id="10" name=""/>
          <p:cNvSpPr txBox="1"/>
          <p:nvPr/>
        </p:nvSpPr>
        <p:spPr>
          <a:xfrm>
            <a:off x="666750" y="3028950"/>
            <a:ext cx="79629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Que el DELETE tenga WHERE con la lista exacta de los 12, que hay copia verificada, y que corre en copia primero —no que se vea bien.]]></a:t>
            </a:r>
          </a:p>
        </p:txBody>
      </p:sp>
      <p:sp>
        <p:nvSpPr>
          <p:cNvPr id="11" name=""/>
          <p:cNvSpPr txBox="1"/>
          <p:nvPr/>
        </p:nvSpPr>
        <p:spPr>
          <a:xfrm>
            <a:off x="666750" y="40386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Que la IA asegura que es seguro porque lo probó mentalment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fsi-cnf-oa03"/>
              </a:rPr>
              <a:t><![CDATA[Cuando la IA borra la base de datos: errores que cuestan car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5 / 19]]></a:t>
            </a:r>
          </a:p>
        </p:txBody>
      </p:sp>
      <p:sp>
        <p:nvSpPr>
          <p:cNvPr id="7" name=""/>
          <p:cNvSpPr txBox="1"/>
          <p:nvPr/>
        </p:nvSpPr>
        <p:spPr>
          <a:xfrm>
            <a:off x="666750" y="12192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Que el script sea corto: lo corto es poco riesgoso.]]></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fsi-cnf-oa03"/>
              </a:rPr>
              <a:t><![CDATA[Cuando la IA borra la base de datos: errores que cuestan car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6 / 1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Prueba]]></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Borrar registros «huérfanos» —los que no tienen relación activa— es siempre seguro porque nada los usa.]]></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2695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Detective de errore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fsi-cnf-oa03"/>
              </a:rPr>
              <a:t><![CDATA[Cuando la IA borra la base de datos: errores que cuestan car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7 / 1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Detecta la confianza letal]]></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inco escenas de alumnos con la IA y sus bases. Señala la que termina en pérdida de datos irrecuperable:]]></a:t>
            </a:r>
          </a:p>
        </p:txBody>
      </p:sp>
      <p:sp>
        <p:nvSpPr>
          <p:cNvPr id="9" name=""/>
          <p:cNvSpPr txBox="1"/>
          <p:nvPr/>
        </p:nvSpPr>
        <p:spPr>
          <a:xfrm>
            <a:off x="628650" y="23241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Pidió el borrado masivo con el protocolo: enumerar, copia, ensayo, reversa, paso a paso.]]></a:t>
            </a:r>
          </a:p>
        </p:txBody>
      </p:sp>
      <p:sp>
        <p:nvSpPr>
          <p:cNvPr id="10" name=""/>
          <p:cNvSpPr txBox="1"/>
          <p:nvPr/>
        </p:nvSpPr>
        <p:spPr>
          <a:xfrm>
            <a:off x="628650" y="299085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Antes de borrar, preguntó quién lee la tabla y descubrió tres reportes que la usaban.]]></a:t>
            </a:r>
          </a:p>
        </p:txBody>
      </p:sp>
      <p:sp>
        <p:nvSpPr>
          <p:cNvPr id="11" name=""/>
          <p:cNvSpPr txBox="1"/>
          <p:nvPr/>
        </p:nvSpPr>
        <p:spPr>
          <a:xfrm>
            <a:off x="628650" y="366712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Ejecutó el «fix rápido» de la IA directo en producción «porque es solo un UPDATE chiquito».]]></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Detective de errore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fsi-cnf-oa03"/>
              </a:rPr>
              <a:t><![CDATA[Cuando la IA borra la base de datos: errores que cuestan car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8 / 19]]></a:t>
            </a:r>
          </a:p>
        </p:txBody>
      </p:sp>
      <p:sp>
        <p:nvSpPr>
          <p:cNvPr id="7" name=""/>
          <p:cNvSpPr txBox="1"/>
          <p:nvPr/>
        </p:nvSpPr>
        <p:spPr>
          <a:xfrm>
            <a:off x="628650" y="12192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Hizo la limpieza en la copia de la base, verificó, y luego planificó la de producción.]]></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Reflex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fsi-cnf-oa03"/>
              </a:rPr>
              <a:t><![CDATA[Cuando la IA borra la base de datos: errores que cuestan car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9 / 1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Detecta la confianza letal]]></a:t>
            </a:r>
          </a:p>
        </p:txBody>
      </p:sp>
      <p:sp>
        <p:nvSpPr>
          <p:cNvPr id="8" name=""/>
          <p:cNvSpPr txBox="1"/>
          <p:nvPr/>
        </p:nvSpPr>
        <p:spPr>
          <a:xfrm>
            <a:off x="514350" y="1543050"/>
            <a:ext cx="8115300" cy="17716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Escribe el protocolo anti-letal como sección fija de tu documento maestro, y aplica su pregunta de dependencias hoy a un dato que «ya no sirve» en tu proyecto (o en uno ficticio): ¿quién lo lee? Si la respuesta es «no sé», acabas de encontrar por qué el protocolo existe.]]></a:t>
            </a:r>
          </a:p>
        </p:txBody>
      </p:sp>
      <p:sp>
        <p:nvSpPr>
          <p:cNvPr id="9" name=""/>
          <p:cNvSpPr txBox="1"/>
          <p:nvPr/>
        </p:nvSpPr>
        <p:spPr>
          <a:xfrm>
            <a:off x="514350" y="338137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Pista: Los datos que se pierden casi nunca fueron atacados: fueron "limpiados".]]></a:t>
            </a:r>
          </a:p>
        </p:txBody>
      </p:sp>
      <p:sp>
        <p:nvSpPr>
          <p:cNvPr id="10" name=""/>
          <p:cNvSpPr txBox="1"/>
          <p:nvPr/>
        </p:nvSpPr>
        <p:spPr>
          <a:xfrm>
            <a:off x="514350" y="40862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 abierta · las respuestas personales no se incluyen en esta exportación.]]></a:t>
            </a:r>
          </a:p>
        </p:txBody>
      </p:sp>
    </p:spTree>
  </p:cSld>
  <p:clrMapOvr>
    <a:masterClrMapping/>
  </p:clrMapOvr>
</p:sld>
</file>

<file path=ppt/theme/theme1.xml><?xml version="1.0" encoding="utf-8"?>
<a:theme xmlns:a="http://schemas.openxmlformats.org/drawingml/2006/main" name="Lumbre">
  <a:themeElements>
    <a:clrScheme name="Lumbre">
      <a:dk1>
        <a:sysClr val="windowText" lastClr="000000"/>
      </a:dk1>
      <a:lt1>
        <a:sysClr val="window" lastClr="FFFFFF"/>
      </a:lt1>
      <a:dk2>
        <a:srgbClr val="172033"/>
      </a:dk2>
      <a:lt2>
        <a:srgbClr val="E8E3D8"/>
      </a:lt2>
      <a:accent1>
        <a:srgbClr val="BF4018"/>
      </a:accent1>
      <a:accent2>
        <a:srgbClr val="FFB000"/>
      </a:accent2>
      <a:accent3>
        <a:srgbClr val="2F7A5C"/>
      </a:accent3>
      <a:accent4>
        <a:srgbClr val="5C6577"/>
      </a:accent4>
      <a:accent5>
        <a:srgbClr val="9A6B4F"/>
      </a:accent5>
      <a:accent6>
        <a:srgbClr val="4EA72E"/>
      </a:accent6>
      <a:hlink>
        <a:srgbClr val="BF4018"/>
      </a:hlink>
      <a:folHlink>
        <a:srgbClr val="5C6577"/>
      </a:folHlink>
    </a:clrScheme>
    <a:fontScheme name="Lumbre">
      <a:majorFont>
        <a:latin typeface="Calibri"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Application>Microsoft Office PowerPoint</Application>
  <Slides>19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Lumbre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Lumbre</dc:creator>
  <cp:lastModifiedBy>Lumbre</cp:lastModifiedBy>
  <dcterms:created xsi:type="dcterms:W3CDTF">2026-10-24T23:42:49Z</dcterms:created>
  <dcterms:modified xsi:type="dcterms:W3CDTF">2026-10-24T23:42:49Z</dcterms:modified>
  <dc:title>Cuando la IA borra la base de datos: errores que cuestan caros</dc:title>
  <dc:description>Presentación editable del OA «Cuando la IA borra la base de datos: errores que cuestan caros». Enlace: https://tecnologia.lumbre.lat/object/fsi-cnf-oa03</dc:description>
  <dc:subject>Objeto de aprendizaje</dc:subject>
  <cp:keywords>Lumbre, objeto de aprendizaje, formación</cp:keywords>
  <cp:category/>
  <cp:revision/>
  <cp:contentStatus/>
</cp:coreProperties>
</file>

<file path=docProps/custom.xml><?xml version="1.0" encoding="utf-8"?>
<Properties xmlns="http://schemas.openxmlformats.org/officeDocument/2006/custom-properties" xmlns:vt="http://schemas.openxmlformats.org/officeDocument/2006/docPropsVTypes"/>
</file>