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19-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19-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19-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fsi-m19-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tecnologia.lumbre.lat/object/fsi-m19-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niveles, uno por uno»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19-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19-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ve una tarea de agent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gente: necesita ver el formulario, su validación y sus pruebas para tocar varios archivos en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area de un fragmento: chat. Tarea de varios archivos en ciclo: a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ambio toca varios archivos coordinados (vista, validación, pruebas) que no puedes pegar a mano sin perder contexto: eso es terreno del agente. El chat te daría fragmentos ciegos de un proyecto que no 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19-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ismo motor, distinto vo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san la misma IA. La diferencia es de acceso y ciclo: el agente ve el proyecto completo y puede ejecutar, medir y corregir solo. Más manos y más iteraciones, no más cere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19-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spera que el autocompletado recuerde las decisiones de la sesión de ay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utocompletado es un asistente de la siguiente línea: no tiene memoria entre sesiones ni modelo de tu proyecto. Confundir los niveles es prometerle a la herramienta algo que no es, y luego culp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nivel da lo que tiene: líneas, contexto abierto o proyect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19-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La próxima tarea que tengas, clasifícala antes de abrirla: ¿fragmento para chat, línea para autocompletado o cambio multi-archivo para agente? Anota la clasificación de tus últimas tres tareas y mira si usaste el nivel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19-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17" r:id="rId1"/>
    <p:sldLayoutId id="2481907918" r:id="rId2"/>
    <p:sldLayoutId id="2481907919" r:id="rId3"/>
    <p:sldLayoutId id="248190792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0233a1669965a0207abcd9c14cc26ff27861ee1827098321.jpg"/>
  <Relationship Id="rId3" Type="http://schemas.openxmlformats.org/officeDocument/2006/relationships/hyperlink" Target="https://tecnologia.lumbre.lat/object/fsi-m19-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1" TargetMode="External"/>
  <Relationship Id="rId3" Type="http://schemas.openxmlformats.org/officeDocument/2006/relationships/hyperlink" Target="https://tecnologia.lumbre.lat/object/fsi-m19-oa01" TargetMode="External"/>
  <Relationship Id="rId4" Type="http://schemas.openxmlformats.org/officeDocument/2006/relationships/hyperlink" Target="https://tecnologia.lumbre.lat/object/fsi-m19-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1" TargetMode="External"/>
  <Relationship Id="rId3" Type="http://schemas.openxmlformats.org/officeDocument/2006/relationships/hyperlink" Target="/object/iav-c03-r01-oa01" TargetMode="External"/>
  <Relationship Id="rId4" Type="http://schemas.openxmlformats.org/officeDocument/2006/relationships/hyperlink" Target="/object/iav-c03-r01-oa03"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1" TargetMode="External"/>
  <Relationship Id="rId3" Type="http://schemas.openxmlformats.org/officeDocument/2006/relationships/notesSlide" Target="../notesSlides/notesSlide1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495800"/>
          <a:chOff x="514350" y="990600"/>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g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gram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fer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hat)]]></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chat, autocompletado y agente; elegir la herramienta según la tarea.]]></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fsi-m19-oa01"/>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429250" y="1457325"/>
            <a:ext cx="3105150" cy="206692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1"/>
              </a:rPr>
              <a:t><![CDATA[Qué es un agente de programación (y en qué se diferencia de un cha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chat, autocompletado y agente; elegir la herramienta según la tar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1"/>
              </a:rPr>
              <a:t><![CDATA[Qué es un agente de programación (y en qué se diferencia de un cha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hat te responde; un agente actúa. La diferencia no es de inteligencia sino de manos: el agente ve tus archivos, ejecuta comandos, corre pruebas y vuelve a intentarlo sin que le pegues cada línea. Entender esa diferencia es lo que te deja elegir bien la herramienta para cada tarea —no todo merece agente, no todo se resuelve en chat— y dejar de tratar al autocompletado como si tuviera memoria de tu proyect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gentes · editor ia · terminal · autocompletado · herramient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iferencia no es cuán lista: es hasta dónde lleg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1"/>
              </a:rPr>
              <a:t><![CDATA[Qué es un agente de programación (y en qué se diferencia de un cha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gente programador opera con acceso a tu proyecto, y MCP es su lengua con tus herramientas: base de datos, navegador, terminal. Dirígelos sin que tomen la llave maestra a ciegas.]]></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iferencia no es cuán lista: es hasta dónde lleg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1"/>
              </a:rPr>
              <a:t><![CDATA[Qué es un agente de programación (y en qué se diferencia de un cha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niveles de asistencia con IA para construir software, y son tres ]]></a:t>
            </a:r>
            <a:r>
              <a:rPr lang="en-US" b="1" strike="noStrike" sz="2100" spc="0" u="none" cap="none">
                <a:solidFill>
                  <a:srgbClr val="1B2438">
                    <a:alpha val="100000"/>
                  </a:srgbClr>
                </a:solidFill>
                <a:latin typeface="Calibri"/>
              </a:rPr>
              <a:t><![CDATA[relaciones]]></a:t>
            </a:r>
            <a:r>
              <a:rPr lang="en-US" strike="noStrike" sz="2100" spc="0" u="none" cap="none">
                <a:solidFill>
                  <a:srgbClr val="1B2438">
                    <a:alpha val="100000"/>
                  </a:srgbClr>
                </a:solidFill>
                <a:latin typeface="Calibri"/>
              </a:rPr>
              <a:t><![CDATA[ distintas, no tres marcas. El ]]></a:t>
            </a:r>
            <a:r>
              <a:rPr lang="en-US" b="1" strike="noStrike" sz="2100" spc="0" u="none" cap="none">
                <a:solidFill>
                  <a:srgbClr val="1B2438">
                    <a:alpha val="100000"/>
                  </a:srgbClr>
                </a:solidFill>
                <a:latin typeface="Calibri"/>
              </a:rPr>
              <a:t><![CDATA[chat]]></a:t>
            </a:r>
            <a:r>
              <a:rPr lang="en-US" strike="noStrike" sz="2100" spc="0" u="none" cap="none">
                <a:solidFill>
                  <a:srgbClr val="1B2438">
                    <a:alpha val="100000"/>
                  </a:srgbClr>
                </a:solidFill>
                <a:latin typeface="Calibri"/>
              </a:rPr>
              <a:t><![CDATA[ conversa contigo: le pegas el código, te devuelve código. El ]]></a:t>
            </a:r>
            <a:r>
              <a:rPr lang="en-US" b="1" strike="noStrike" sz="2100" spc="0" u="none" cap="none">
                <a:solidFill>
                  <a:srgbClr val="1B2438">
                    <a:alpha val="100000"/>
                  </a:srgbClr>
                </a:solidFill>
                <a:latin typeface="Calibri"/>
              </a:rPr>
              <a:t><![CDATA[autocompletado]]></a:t>
            </a:r>
            <a:r>
              <a:rPr lang="en-US" strike="noStrike" sz="2100" spc="0" u="none" cap="none">
                <a:solidFill>
                  <a:srgbClr val="1B2438">
                    <a:alpha val="100000"/>
                  </a:srgbClr>
                </a:solidFill>
                <a:latin typeface="Calibri"/>
              </a:rPr>
              <a:t><![CDATA[ vive dentro de tu editor: sugiere la siguiente línea mientras escribes. El ]]></a:t>
            </a:r>
            <a:r>
              <a:rPr lang="en-US" b="1" strike="noStrike" sz="2100" spc="0" u="none" cap="none">
                <a:solidFill>
                  <a:srgbClr val="1B2438">
                    <a:alpha val="100000"/>
                  </a:srgbClr>
                </a:solidFill>
                <a:latin typeface="Calibri"/>
              </a:rPr>
              <a:t><![CDATA[agente]]></a:t>
            </a:r>
            <a:r>
              <a:rPr lang="en-US" strike="noStrike" sz="2100" spc="0" u="none" cap="none">
                <a:solidFill>
                  <a:srgbClr val="1B2438">
                    <a:alpha val="100000"/>
                  </a:srgbClr>
                </a:solidFill>
                <a:latin typeface="Calibri"/>
              </a:rPr>
              <a:t><![CDATA[ tiene acceso al proyecto: lee tus archivos, crea otros, ejecuta comandos, corre las pruebas y itera solo hasta que algo pasa. Cada nivel resuelve tareas distintas —y falla distin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niveles, uno por u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1"/>
              </a:rPr>
              <a:t><![CDATA[Qué es un agente de programación (y en qué se diferencia de un cha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hat]]></a:t>
            </a:r>
          </a:p>
        </p:txBody>
      </p:sp>
      <p:sp>
        <p:nvSpPr>
          <p:cNvPr id="9" name=""/>
          <p:cNvSpPr txBox="1"/>
          <p:nvPr/>
        </p:nvSpPr>
        <p:spPr>
          <a:xfrm>
            <a:off x="514350" y="1866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ú copias, tú pegas, tú ejecutas. La IA no ve tu proyecto: le cuentas.]]></a:t>
            </a:r>
          </a:p>
        </p:txBody>
      </p:sp>
      <p:sp>
        <p:nvSpPr>
          <p:cNvPr id="10" name=""/>
          <p:cNvSpPr txBox="1"/>
          <p:nvPr/>
        </p:nvSpPr>
        <p:spPr>
          <a:xfrm>
            <a:off x="628650" y="2238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n manos, sin memoria]]></a:t>
            </a:r>
          </a:p>
        </p:txBody>
      </p:sp>
      <p:sp>
        <p:nvSpPr>
          <p:cNvPr id="11" name=""/>
          <p:cNvSpPr txBox="1"/>
          <p:nvPr/>
        </p:nvSpPr>
        <p:spPr>
          <a:xfrm>
            <a:off x="514350" y="2581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2" name=""/>
          <p:cNvSpPr txBox="1"/>
          <p:nvPr/>
        </p:nvSpPr>
        <p:spPr>
          <a:xfrm>
            <a:off x="514350" y="28575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Autocompletado]]></a:t>
            </a:r>
          </a:p>
        </p:txBody>
      </p:sp>
      <p:sp>
        <p:nvSpPr>
          <p:cNvPr id="13"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ditor sugiere línea a línea; tú sigues siendo el que escribe y decide.]]></a:t>
            </a:r>
          </a:p>
        </p:txBody>
      </p:sp>
      <p:sp>
        <p:nvSpPr>
          <p:cNvPr id="14" name=""/>
          <p:cNvSpPr txBox="1"/>
          <p:nvPr/>
        </p:nvSpPr>
        <p:spPr>
          <a:xfrm>
            <a:off x="628650" y="39147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giere el siguiente pas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niveles, uno por u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1"/>
              </a:rPr>
              <a:t><![CDATA[Qué es un agente de programación (y en qué se diferencia de un cha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3]]></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Agente]]></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e archivos, los modifica, corre comandos y pruebas; trabaja por objetivos, no por líneas.]]></a:t>
            </a:r>
          </a:p>
        </p:txBody>
      </p:sp>
      <p:sp>
        <p:nvSpPr>
          <p:cNvPr id="10"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nos propias, ciclo prop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a cuando la IA tiene man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1"/>
              </a:rPr>
              <a:t><![CDATA[Qué es un agente de programación (y en qué se diferencia de un cha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último renglón es el más importante: a más manos, más capacidad… y más superficie de error. Todo el módulo 19 es aprender a darle manos a la IA sin perder el vola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1"/>
              </a:rPr>
              <a:t><![CDATA[Qué es un agente de programación (y en qué se diferencia de un cha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8]]></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000250"/>
                <a:gridCol w="1924050"/>
                <a:gridCol w="2143125"/>
                <a:gridCol w="2047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pac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hat]]></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utocomple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g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 tu proyecto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olo lo que le peg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el archivo abierto y cercan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explora archivos y estru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dificar arch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los devuelve para pe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donde está el curs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crea, edita y bo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cutar coman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instala, compila, corre prueb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1"/>
              </a:rPr>
              <a:t><![CDATA[Qué es un agente de programación (y en qué se diferencia de un cha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8]]></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000250"/>
                <a:gridCol w="1924050"/>
                <a:gridCol w="2143125"/>
                <a:gridCol w="2047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pac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hat]]></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utocomple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g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terar so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ada ronda es tuy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prueba, falla, corrige, rep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caracterí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cla de pegar: nada se toca so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s chicos sin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tocar lo que no deb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ve una tarea de ag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1"/>
              </a:rPr>
              <a:t><![CDATA[Qué es un agente de programación (y en qué se diferencia de un cha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xto]]></a:t>
            </a:r>
          </a:p>
        </p:txBody>
      </p:sp>
      <p:sp>
        <p:nvSpPr>
          <p:cNvPr id="8" name="" descr=""/>
          <p:cNvSpPr/>
          <p:nvPr/>
        </p:nvSpPr>
        <p:spPr>
          <a:xfrm>
            <a:off x="514350" y="1504950"/>
            <a:ext cx="8115300" cy="3009900"/>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581150"/>
            <a:ext cx="7886700" cy="2857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Dentro de un editor con agente, sobre el proyecto real)\n\nTu i]]></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nstruccion: "agrega validacion de email al formulario de regist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o, con su prueba".\n\nLo que el agente hace sin que le lleves la]]></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mano:\n1. Lee los archivos del registro y localiza donde se val]]></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ida el formulario.\n2. Modifica el archivo con la validacion (te]]></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muestra el diff de cambios).\n3. Agrega el caso de prueba al a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chivo de tests y ejecuta la suite.\n4. Si la prueba falla, lee e]]></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l error, corrige y vuelve a ejecutar.\n5. Te reporta: que toco,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que pruebas corrieron, resultado final.\n\nTu trabajo: aprobar l]]></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os diffs y desconfiar de la fila 4 (corrigio hasta pasar\no cor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igio hasta esconder el proble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ve una tarea de ag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1"/>
              </a:rPr>
              <a:t><![CDATA[Qué es un agente de programación (y en qué se diferencia de un cha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8]]></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 fila 4 del ejemplo es la que separa al supervisor del espectador: un agente puede "arreglar" una prueba fallándola más suave. El ciclo es su ventaja y su riesgo en la misma lín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reforz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1"/>
              </a:rPr>
              <a:t><![CDATA[Qué es un agente de programación (y en qué se diferencia de un cha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object/iav-c03-r01-oa01"/>
              </a:rPr>
              <a:t><![CDATA[Qué es un agente y en qué se diferencia de un chatbot]]></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 misma distinción chat/agente vista desde los negocios: el ciclo percibir-razonar-actuar-evaluar que aquí aplicamos al código.]]></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object/iav-c03-r01-oa03"/>
              </a:rPr>
              <a:t><![CDATA[Herramientas, memoria y contexto: lo que le das al agente]]></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Qué es exactamente "tener acceso al proyecto": herramientas, memoria y sus lím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1"/>
              </a:rPr>
              <a:t><![CDATA[Qué es un agente de programación (y en qué se diferencia de un cha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ecesitas agregar un campo nuevo a un formulario que ya funciona, en un proyecto de 40 archivos. ¿Qué nivel de asistencia encaja mejo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hat: le pides el código del campo y lo pegas.]]></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gente: necesita ver el formulario, su validación y sus pruebas para tocar varios archivos en ciclo.]]></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utocompletado: mientras escribes te sugiere el campo.]]></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inguno: este cambio es demasiado riesgoso para la 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1"/>
              </a:rPr>
              <a:t><![CDATA[Qué es un agente de programación (y en qué se diferencia de un cha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gente es "más inteligente" que un chat: por eso hace mejor el códig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1"/>
              </a:rPr>
              <a:t><![CDATA[Qué es un agente de programación (y en qué se diferencia de un cha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tecta la expectativa mal calibra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lumnos describen cómo usan sus herramientas. Señala la creencia equivocad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ide al chat el código y lo pega: sabe que el chat no ve su proyect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ja que el agente explore los archivos antes de pedirle el cambi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pera que el autocompletado recuerde las decisiones de la sesión de ay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1"/>
              </a:rPr>
              <a:t><![CDATA[Qué es un agente de programación (y en qué se diferencia de un cha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rueba uno por uno los diffs que el agente propone antes de aplicarl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1"/>
              </a:rPr>
              <a:t><![CDATA[Qué es un agente de programación (y en qué se diferencia de un chat)]]></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tecta la expectativa mal calibrad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óxima tarea que tengas, clasifícala antes de abrirla: ¿fragmento para chat, línea para autocompletado o cambio multi-archivo para agente? Anota la clasificación de tus últimas tres tareas y mira si usaste el nivel correcto.]]></a:t>
            </a:r>
          </a:p>
        </p:txBody>
      </p:sp>
      <p:sp>
        <p:nvSpPr>
          <p:cNvPr id="9" name=""/>
          <p:cNvSpPr txBox="1"/>
          <p:nvPr/>
        </p:nvSpPr>
        <p:spPr>
          <a:xfrm>
            <a:off x="514350" y="3038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egir el nivel correcto no es tecnología: es saber qué le estás pidiendo a quién.]]></a:t>
            </a:r>
          </a:p>
        </p:txBody>
      </p:sp>
      <p:sp>
        <p:nvSpPr>
          <p:cNvPr id="10"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2026-10-25T01:27:24Z</dcterms:created>
  <dcterms:modified xsi:type="dcterms:W3CDTF">2026-10-25T01:27:24Z</dcterms:modified>
  <dc:title>Qué es un agente de programación (y en qué se diferencia de un chat)</dc:title>
  <dc:description>Presentación editable del OA «Qué es un agente de programación (y en qué se diferencia de un chat)». Enlace: https://tecnologia.lumbre.lat/object/fsi-m19-oa01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