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isual del OA (escenas en orden). Enlace: https://tecnologia.lumbre.lat/object/fsi-m19-oa03]]></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cadena complet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3]]></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dita una conexión antes de encenderl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udita una conexión antes de encenderla» (3 de 3).]]></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servidor MCP usa un usuario de solo lectura, devuelve columnas mínimas y registra cada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que pide y el que ejecuta deben tener poderes distintos: a propós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manos las pone el servidor MCP, y él debe ser un portero austero: permisos mínimos (solo lectura si la tarea es leer), proyección mínima de columnas y log de cada llamada. Directo con admin es la llave maestra en manos del que solo pedía un teléfo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chufe estándar: el periférico no sabe qué computadora lo 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MCP es un estándar abierto: cualquier servidor MCP puede hablar con cualquier cliente que implemente el protocolo —ese es exactamente su propósito, como el USB—. La libertad de cambiar de IA sin reconstruir tus conexiones es su razón de s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Su descripción dice «obtiene el resumen del cliente», pero el código ejecuta un SELECT * con todas las column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descripción es la promesa y el código es la entrega: cuando «resumen» significa «todo», la IA —y con ella la conversación— recibe datos que nadie aprobó. Descripción y proyección deben coincidir línea por línea; los demás puntos son virtudes, no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Si la promesa y la entrega no coinciden, no es una herramienta: es una filtración con buen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tecnologia.lumbre.lat/object/fsi-m19-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Enumera las herramientas que tu proyecto expondría a un agente (buscar, listar, crear, consultar métricas…). Para cada una escribe su promesa en una línea: qué recibe, qué devuelve y qué NO devuelve. Si una de ellas escribes «los datos del cliente», acabas de encontrar tu primera corrección de minimiz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tecnologia.lumbre.lat/object/fsi-m19-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1023" r:id="rId1"/>
    <p:sldLayoutId id="2481911024" r:id="rId2"/>
    <p:sldLayoutId id="2481911025" r:id="rId3"/>
    <p:sldLayoutId id="248191102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e71a14dc5faa3a8cca21e6792183e343819e18b3f3d46011.jpg"/>
  <Relationship Id="rId3" Type="http://schemas.openxmlformats.org/officeDocument/2006/relationships/hyperlink" Target="https://tecnologia.lumbre.lat/object/fsi-m19-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hyperlink" Target="/object/iav-c03-r01-oa03" TargetMode="External"/>
  <Relationship Id="rId4" Type="http://schemas.openxmlformats.org/officeDocument/2006/relationships/hyperlink" Target="/object/iav-c11-r01-oa03"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tecnologia.lumbre.lat/object/fsi-m19-oa03" TargetMode="External"/>
  <Relationship Id="rId3" Type="http://schemas.openxmlformats.org/officeDocument/2006/relationships/notesSlide" Target="../notesSlides/notesSlide2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781050"/>
          <a:ext cx="8229600" cy="4495800"/>
          <a:chOff x="514350" y="781050"/>
          <a:chExt cx="82296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Herramient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CP:]]></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óm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I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c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u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istema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xplicar herramienta, API y MCP y el flujo IA → herramienta → aplicación → base de datos.]]></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tecnologia.lumbre.lat/object/fsi-m19-oa03"/>
              </a:rPr>
              <a:t><![CDATA[Ver el OA en tecnologia.lumbre.lat]]></a:t>
            </a:r>
          </a:p>
        </p:txBody>
      </p:sp>
      <p:pic>
        <p:nvPicPr>
          <p:cNvPr id="5" name="" descr="Portada del objeto de aprendizaje"/>
          <p:cNvPicPr>
            <a:picLocks noChangeAspect="1"/>
          </p:cNvPicPr>
          <p:nvPr/>
        </p:nvPicPr>
        <p:blipFill>
          <a:blip r:embed="rId2"/>
          <a:stretch>
            <a:fillRect/>
          </a:stretch>
        </p:blipFill>
        <p:spPr>
          <a:xfrm>
            <a:off x="5734050" y="781050"/>
            <a:ext cx="2495550" cy="342900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r herramienta, API y MCP y el flujo IA → herramienta → aplicación → base de da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IA no "está conectada a tu base de datos": eso es una ficción cómoda. Lo que existe es un convenio: la IA pide, una herramienta intermedia ejecuta, el sistema responde. MCP (Model Context Protocol) es el estándar que convierte ese convenio en enchufe universal —el USB de las herramientas de IA—. Entender la cadena IA → herramienta → aplicación → base de datos te deja ver dónde están los permisos, dónde la memoria y dónde exactamente puede filtrarse un dato que no debía.]]></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22]]></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mcp · herramientas · integracion · api · agent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A no toca nada: pide que le toque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22]]></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ndo un agente "lee tu calendario" o "consulta la base de datos", no hay un robot con tus credenciales: hay una ]]></a:t>
            </a:r>
            <a:r>
              <a:rPr lang="en-US" b="1" strike="noStrike" sz="2100" spc="0" u="none" cap="none">
                <a:solidFill>
                  <a:srgbClr val="1B2438">
                    <a:alpha val="100000"/>
                  </a:srgbClr>
                </a:solidFill>
                <a:latin typeface="Calibri"/>
              </a:rPr>
              <a:t><![CDATA[herramienta]]></a:t>
            </a:r>
            <a:r>
              <a:rPr lang="en-US" strike="noStrike" sz="2100" spc="0" u="none" cap="none">
                <a:solidFill>
                  <a:srgbClr val="1B2438">
                    <a:alpha val="100000"/>
                  </a:srgbClr>
                </a:solidFill>
                <a:latin typeface="Calibri"/>
              </a:rPr>
              <a:t><![CDATA[ —un programa pequeño expuesto a la IA con un nombre, una descripción y una firma de entrada/salida. La IA decide usarla, escribe la petición, la herramienta la ejecuta con sus propios permisos y devuelve el resultado. Todo el espectáculo ocurre en tres actos que ya conoces: pedir, hacer, respond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comple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1]]></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IA decide]]></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necesito los clientes sin factura de marzo" → elige la herramienta y prepara la petición.]]></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olo pide, no ejecuta]]></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2]]></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Herramienta]]></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rograma intermediario (un servidor MCP): valida la petición y tiene las credenciales.]]></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que sí tiene permis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adena comple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3]]></a:t>
            </a:r>
          </a:p>
        </p:txBody>
      </p:sp>
      <p:sp>
        <p:nvSpPr>
          <p:cNvPr id="8" name=""/>
          <p:cNvSpPr txBox="1"/>
          <p:nvPr/>
        </p:nvSpPr>
        <p:spPr>
          <a:xfrm>
            <a:off x="514350" y="14954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Sistema real]]></a:t>
            </a:r>
          </a:p>
        </p:txBody>
      </p:sp>
      <p:sp>
        <p:nvSpPr>
          <p:cNvPr id="9" name=""/>
          <p:cNvSpPr txBox="1"/>
          <p:nvPr/>
        </p:nvSpPr>
        <p:spPr>
          <a:xfrm>
            <a:off x="514350" y="18669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aplicación o API consulta con sus reglas: lo que la herramienta no expone, la IA no lo ve.]]></a:t>
            </a:r>
          </a:p>
        </p:txBody>
      </p:sp>
      <p:sp>
        <p:nvSpPr>
          <p:cNvPr id="10"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ción / API]]></a:t>
            </a:r>
          </a:p>
        </p:txBody>
      </p:sp>
      <p:sp>
        <p:nvSpPr>
          <p:cNvPr id="11" name=""/>
          <p:cNvSpPr txBox="1"/>
          <p:nvPr/>
        </p:nvSpPr>
        <p:spPr>
          <a:xfrm>
            <a:off x="514350" y="2895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Escena 4]]></a:t>
            </a:r>
          </a:p>
        </p:txBody>
      </p:sp>
      <p:sp>
        <p:nvSpPr>
          <p:cNvPr id="12" name=""/>
          <p:cNvSpPr txBox="1"/>
          <p:nvPr/>
        </p:nvSpPr>
        <p:spPr>
          <a:xfrm>
            <a:off x="514350" y="31718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72033">
                    <a:alpha val="100000"/>
                  </a:srgbClr>
                </a:solidFill>
                <a:latin typeface="Calibri"/>
              </a:rPr>
              <a:t><![CDATA[Datos de vuelta]]></a:t>
            </a:r>
          </a:p>
        </p:txBody>
      </p:sp>
      <p:sp>
        <p:nvSpPr>
          <p:cNvPr id="13" name=""/>
          <p:cNvSpPr txBox="1"/>
          <p:nvPr/>
        </p:nvSpPr>
        <p:spPr>
          <a:xfrm>
            <a:off x="514350" y="3543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resultado regresa a la IA como texto/JSON; la IA lo interpreta y responde a ti.]]></a:t>
            </a:r>
          </a:p>
        </p:txBody>
      </p:sp>
      <p:sp>
        <p:nvSpPr>
          <p:cNvPr id="14" name=""/>
          <p:cNvSpPr txBox="1"/>
          <p:nvPr/>
        </p:nvSpPr>
        <p:spPr>
          <a:xfrm>
            <a:off x="628650" y="4229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dato ya salió de cas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Y aquí llega MCP: el estándar del enchuf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22]]></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t>
            </a:r>
            <a:r>
              <a:rPr lang="en-US" b="1" strike="noStrike" sz="2100" spc="0" u="none" cap="none">
                <a:solidFill>
                  <a:srgbClr val="1B2438">
                    <a:alpha val="100000"/>
                  </a:srgbClr>
                </a:solidFill>
                <a:latin typeface="Calibri"/>
              </a:rPr>
              <a:t><![CDATA[MCP]]></a:t>
            </a:r>
            <a:r>
              <a:rPr lang="en-US" strike="noStrike" sz="2100" spc="0" u="none" cap="none">
                <a:solidFill>
                  <a:srgbClr val="1B2438">
                    <a:alpha val="100000"/>
                  </a:srgbClr>
                </a:solidFill>
                <a:latin typeface="Calibri"/>
              </a:rPr>
              <a:t><![CDATA[ (Model Context Protocol), cada quien conectaba IAs a sistemas con adaptadores a medida: mil enchufes distintos para el mismo voltaje. MCP estandariza los tres actos: cómo la herramienta se describe («tengo query_sql, recibe una consulta, devuelve filas»), cómo recibe órdenes y cómo devuelve resultados. Un servidor MCP escrito una vez sirve a cualquier IA que hable el protocolo —como el USB: un conector, mil periférico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Y aquí llega MCP: el estándar del enchuf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2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énsalo como el portero de un edificio: la IA habla con el portero; el portero tiene las llaves, decide a qué pisos sube y copia en una nota lo que te encuentra. El problema no es la nota: es quién es el portero y qué llaves tien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22]]></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657350"/>
                <a:gridCol w="32385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l pelig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errami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apacidad expuesta a la IA: un nombre, una descripción, unos parámetr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escripción engaña: «busca clientes» puede estar haciendo un SELECT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rvidor MCP]]></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ograma que agrupa herramientas y ejecuta con sus credenci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que tiene la llave buena: si se fuga, se fuga la ll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rmis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herramienta del servidor puede hacer en el sist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solo lectura» mal configurado que en realidad puede escrib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22]]></a:t>
            </a:r>
          </a:p>
        </p:txBody>
      </p:sp>
      <p:graphicFrame>
        <p:nvGraphicFramePr>
          <p:cNvPr id="7" name="" descr=""/>
          <p:cNvGraphicFramePr>
            <a:graphicFrameLocks noGrp="1"/>
          </p:cNvGraphicFramePr>
          <p:nvPr/>
        </p:nvGraphicFramePr>
        <p:xfrm>
          <a:off x="514350" y="1257300"/>
          <a:ext cx="8115300" cy="1400175"/>
        </p:xfrm>
        <a:graphic>
          <a:graphicData uri="http://schemas.openxmlformats.org/drawingml/2006/table">
            <a:tbl>
              <a:tblPr firstRow="1" bandRow="1"/>
              <a:tblGrid>
                <a:gridCol w="1657350"/>
                <a:gridCol w="3238500"/>
                <a:gridCol w="32194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ncep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está el peligr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contex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la IA ve de la respuesta: entra en su memoria de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atos sensibles devueltos quedan expuestos en la conver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dita una conexión antes de encender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texto]]></a:t>
            </a:r>
          </a:p>
        </p:txBody>
      </p:sp>
      <p:sp>
        <p:nvSpPr>
          <p:cNvPr id="8" name="" descr=""/>
          <p:cNvSpPr/>
          <p:nvPr/>
        </p:nvSpPr>
        <p:spPr>
          <a:xfrm>
            <a:off x="514350" y="1504950"/>
            <a:ext cx="8115300" cy="20097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9" name=""/>
          <p:cNvSpPr txBox="1"/>
          <p:nvPr/>
        </p:nvSpPr>
        <p:spPr>
          <a:xfrm>
            <a:off x="628650" y="1581150"/>
            <a:ext cx="7886700" cy="1857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Quiero conectar mi asistente con IA a la base de datos del proy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to via MCP.\nAntes de escribir cualquier codigo, responde la fi]]></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cha de la conexion:\n\n1. HERRAMIENTAS: lista cada herramienta q]]></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ue el servidor expondra (nombre + descripcion\n   real de lo qu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ejecuta). Si una descripcion dice "busca" y el codigo hace "lis]]></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ta todo",\n   corrigela.\n2. PERMISOS: con que usuario de base d]]></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 datos corre cada herramienta. Debe ser un usuario\n   de SOLO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dita una conexión antes de encender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22]]></a:t>
            </a:r>
          </a:p>
        </p:txBody>
      </p:sp>
      <p:sp>
        <p:nvSpPr>
          <p:cNvPr id="7" name="" descr=""/>
          <p:cNvSpPr/>
          <p:nvPr/>
        </p:nvSpPr>
        <p:spPr>
          <a:xfrm>
            <a:off x="514350" y="1219200"/>
            <a:ext cx="8115300" cy="20097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8" name=""/>
          <p:cNvSpPr txBox="1"/>
          <p:nvPr/>
        </p:nvSpPr>
        <p:spPr>
          <a:xfrm>
            <a:off x="628650" y="1295400"/>
            <a:ext cx="7886700" cy="1857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LECTURA para consultas (crealo si no existe). Nada de administra]]></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dor.\n3. MINIMIZACION: que campos devuelve cada herramienta? Si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estoy buscando un cliente,\n   por que regresa correo, telefono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y direccion? Define la proyeccion minima.\n4. LIMITES: maximo de]]></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filas por consulta y tiempo maximo. Sin limite, una consulta\n ]]></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tonta puede tumbar la base o costar una fortuna.\n5. REGISTRO:]]></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 cada llamada debe quedar en un log: quien, cuando, que pidio, c]]></a:t>
            </a:r>
          </a:p>
        </p:txBody>
      </p:sp>
      <p:sp>
        <p:nvSpPr>
          <p:cNvPr id="9" name="" descr=""/>
          <p:cNvSpPr/>
          <p:nvPr/>
        </p:nvSpPr>
        <p:spPr>
          <a:xfrm>
            <a:off x="514350" y="3181350"/>
            <a:ext cx="8115300" cy="752475"/>
          </a:xfrm>
          <a:prstGeom prst="roundRect">
            <a:avLst/>
          </a:prstGeom>
          <a:solidFill>
            <a:srgbClr val="F4F1EA">
              <a:alpha val="100000"/>
            </a:srgbClr>
          </a:solidFill>
          <a:ln w="9525">
            <a:solidFill>
              <a:srgbClr val="DCD4C4">
                <a:alpha val="100000"/>
              </a:srgbClr>
            </a:solidFill>
          </a:ln>
        </p:spPr>
        <p:txBody>
          <a:bodyPr vertOverflow="clip" rtlCol="0" anchor="ctr"/>
          <a:lstStyle/>
          <a:p>
            <a:pPr algn="ctr"/>
            <a:r>
              <a:t/>
            </a:r>
          </a:p>
        </p:txBody>
      </p:sp>
      <p:sp>
        <p:nvSpPr>
          <p:cNvPr id="10" name=""/>
          <p:cNvSpPr txBox="1"/>
          <p:nvPr/>
        </p:nvSpPr>
        <p:spPr>
          <a:xfrm>
            <a:off x="628650" y="3257550"/>
            <a:ext cx="7886700" cy="600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uantas filas\n   salieron.\n\nEntregame la ficha completa y el c]]></a:t>
            </a:r>
          </a:p>
          <a:p>
            <a:pPr algn="l" rtl="0" fontAlgn="t" marL="0" marR="0" indent="0" lvl="0">
              <a:lnSpc>
                <a:spcPct val="100000"/>
              </a:lnSpc>
              <a:spcBef>
                <a:spcPts val="0"/>
              </a:spcBef>
              <a:spcAft>
                <a:spcPts val="0"/>
              </a:spcAft>
            </a:pPr>
            <a:r>
              <a:rPr lang="en-US" strike="noStrike" sz="1600" spc="0" u="none" cap="none">
                <a:solidFill>
                  <a:srgbClr val="1B2438">
                    <a:alpha val="100000"/>
                  </a:srgbClr>
                </a:solidFill>
                <a:latin typeface="Consolas"/>
              </a:rPr>
              <a:t><![CDATA[odigo del servidor MCP cuando yo apruebe la fich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udita una conexión antes de encender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22]]></a:t>
            </a:r>
          </a:p>
        </p:txBody>
      </p:sp>
      <p:sp>
        <p:nvSpPr>
          <p:cNvPr id="7" name=""/>
          <p:cNvSpPr txBox="1"/>
          <p:nvPr/>
        </p:nvSpPr>
        <p:spPr>
          <a:xfrm>
            <a:off x="514350" y="1219200"/>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l punto 3 es el que casi nadie hace y el que más protege: una herramienta que devuelve "el cliente completo" pone datos de terceros en la conversación con la IA. La minimización de datos es el firewall más barato que exis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reforz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2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object/iav-c03-r01-oa03"/>
              </a:rPr>
              <a:t><![CDATA[Herramientas, memoria y contexto: lo que le das al agente]]></a:t>
            </a:r>
          </a:p>
        </p:txBody>
      </p:sp>
      <p:sp>
        <p:nvSpPr>
          <p:cNvPr id="8" name=""/>
          <p:cNvSpPr txBox="1"/>
          <p:nvPr/>
        </p:nvSpPr>
        <p:spPr>
          <a:xfrm>
            <a:off x="514350" y="159067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La vista de este mismo tema desde el agente: qué entra en su memoria cuando una herramienta responde.]]></a:t>
            </a:r>
          </a:p>
        </p:txBody>
      </p:sp>
      <p:sp>
        <p:nvSpPr>
          <p:cNvPr id="9" name=""/>
          <p:cNvSpPr txBox="1"/>
          <p:nvPr/>
        </p:nvSpPr>
        <p:spPr>
          <a:xfrm>
            <a:off x="514350" y="2219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object/iav-c11-r01-oa03"/>
              </a:rPr>
              <a:t><![CDATA[Tokens, autenticación y claves: protege tus accesos]]></a:t>
            </a:r>
          </a:p>
        </p:txBody>
      </p:sp>
      <p:sp>
        <p:nvSpPr>
          <p:cNvPr id="10" name=""/>
          <p:cNvSpPr txBox="1"/>
          <p:nvPr/>
        </p:nvSpPr>
        <p:spPr>
          <a:xfrm>
            <a:off x="514350" y="25908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Quién sostiene las credenciales del servidor MCP y por qué van en variables de entorn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agente «tiene acceso a la base de datos vía MCP». Al auditar, ¿qué configuración es la correc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IA conecta directo al motor de base de datos con el usuario administrador para que sea más rápid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servidor MCP usa un usuario de solo lectura, devuelve columnas mínimas y registra cada llamada.]]></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servidor MCP usa el usuario administrador pero limita las filas por consult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22]]></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IA recibe un CSV con toda la base descargada al inicio de la ses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Prueb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CP es un protocolo de la empresa dueña de la IA, así que solo funciona con esa I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descripción mentirosa]]></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visa la ficha de un servidor MCP que encontró en internet. Señala el problema que lo hace inaceptable:]]></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herramienta search_clients devuelve hasta 20 resultados con nombre y ID.]]></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ada llamada queda registrada en un log local con fecha y parámetros.]]></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u descripción dice «obtiene el resumen del cliente», pero el código ejecuta un SELECT * con todas las columnas personal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22]]></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rre con un usuario de base de datos de solo lectura creado para el servid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etecta la descripción mentirosa]]></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umera las herramientas que tu proyecto expondría a un agente (buscar, listar, crear, consultar métricas…). Para cada una escribe su promesa en una línea: qué recibe, qué devuelve y qué NO devuelve. Si una de ellas escribes «los datos del cliente», acabas de encontrar tu primera corrección de minimización.]]></a:t>
            </a:r>
          </a:p>
        </p:txBody>
      </p:sp>
      <p:sp>
        <p:nvSpPr>
          <p:cNvPr id="9" name=""/>
          <p:cNvSpPr txBox="1"/>
          <p:nvPr/>
        </p:nvSpPr>
        <p:spPr>
          <a:xfrm>
            <a:off x="514350" y="37338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Conectar es fácil; conectar con manos ajenas y llaves propias es lo que merece una ficha de auditorí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tecnologia.lumbre.lat/object/fsi-m19-oa03"/>
              </a:rPr>
              <a:t><![CDATA[Herramientas y MCP: cómo una IA toca tus sistema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2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2026-10-25T02:19:10Z</dcterms:created>
  <dcterms:modified xsi:type="dcterms:W3CDTF">2026-10-25T02:19:10Z</dcterms:modified>
  <dc:title>Herramientas y MCP: cómo una IA toca tus sistemas</dc:title>
  <dc:description>Presentación editable del OA «Herramientas y MCP: cómo una IA toca tus sistemas». Enlace: https://tecnologia.lumbre.lat/object/fsi-m19-oa03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