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Elegir ruta y escribirla con el patrón (M20-OA02, 15 m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PECIFICACION.md: material de entrada acotado, propuesta de la IA (borrador, nunca acción final), control (regla o clic humano) y acción posterior. Define tu métrica: precisión del clasificador medida como «% de casos donde el humano NO corrig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Hoja de costos aprobada (M20-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mpt de estimación: tokens por llamada, llamadas por usuario al mes, costo total esperado, tres variantes más baratas con su pérdida de calidad. Tu firma va en PRUEBAS.md antes de escribir una línea: si la cuenta no cierra con el valor entregado, se reduce alcance, no se r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Implementación en capa con candados (prompt del O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ve en servidor con variables de entorno, límite de tokens de salida, caché de repetidas, presupuesto con alarma. La función de IA es UNA capa más de tu app: se prueba sola antes de integ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Los datos como requisito: qué puede ver la IA (M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nimización (M19-OA03): si clasificas tickets, la IA no necesita los datos bancarios del cliente que están en el cuerpo. La selección de qué campo viaja en el prompt es decisión de especificación, no de la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Evaluar con las preguntas que NO tiene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S.md con la prueba honesta de RAG o extracción: 3 casos fuera de tu material que la IA DEBE negar, no improvisar. Contarlos es la diferencia entre calidad y elo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Publicar y medir en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étrica de correcciones empieza a contar el día 1 de usuarios reales: PRUEBAS.md se actualiza a la semana con el primer número, y el presupuesto de la alarma ya está encendido (M18-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la capa de I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la capa de I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orcentaje de tickets donde el humano NO corrigió la propuesta de la IA: la precisión real medida sobre decisiones verdad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no se caiga no es que aci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fallos técnicos solo significa que la fontanería anda; el volumen y la velocidad miden actividad, no calidad. La métrica del patrón (M20-OA02) es la corrección humana: cada clic de «no, era otra cosa» es el modelo hablando mal, contado sin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itad de la calidad de un asistente es saber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reguntas que NO están en tu material son la calificación de honestidad del sistema (M20-OA01): un RAG que improvisa fuera de sus documentos contamina con rumores todo lo demás, con tu logo puesto. La prueba de negarse es tan importante como la de responder: sin ella, la elocuencia del que inventa esconde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tes de cualquier prompt de código: la hoja de costos con firma y la lista de campos que pueden viajar a la IA. Cuando la función esté publicada, agenda en tu rutina mensual el conteo de la métrica de correcciones —el número de la semana uno vale más que cualquier impresión sobre 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004" r:id="rId1"/>
    <p:sldLayoutId id="2481911005" r:id="rId2"/>
    <p:sldLayoutId id="2481911006" r:id="rId3"/>
    <p:sldLayoutId id="24819110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3ebf9fd16d1550c4e48bc9328a1594fed8bebb6da5507181.jpg"/>
  <Relationship Id="rId3" Type="http://schemas.openxmlformats.org/officeDocument/2006/relationships/hyperlink" Target="https://tecnologia.lumbre.lat/object/fsi-pj-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5" TargetMode="External"/>
  <Relationship Id="rId3"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5]]></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l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lig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tifici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nt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ñadir una función de IA útil (asistente, resumen o clasificación) controlando costo y dat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pj-oa05"/>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ir una función de IA útil (asistente, resumen o clasificación) controlando costo y da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p ya vive y tiene usuarios: ahora le toca IA —una sola función, bien elegida, no un chatbot universal. El menú: clasificar los mensajes de soporte de tu equipo, extraer los datos de los comprobantes que suben, o un asistente RAG que responde con TU documentación. Se juega en los tres exámenes que lo separan de una demo: la hoja de costos aprobada antes del código, los candados de clave y límite en el backend, y la métrica de calidad midiendo las correcciones humanas una semana despué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ia · rag · costos · funciones-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ión: una función, no un orá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de las tres rutas sobre tu app del proyecto 3 o 4: ]]></a:t>
            </a:r>
            <a:r>
              <a:rPr lang="en-US" b="1" strike="noStrike" sz="2100" spc="0" u="none" cap="none">
                <a:solidFill>
                  <a:srgbClr val="1B2438">
                    <a:alpha val="100000"/>
                  </a:srgbClr>
                </a:solidFill>
                <a:latin typeface="Calibri"/>
              </a:rPr>
              <a:t><![CDATA[A) clasificación]]></a:t>
            </a:r>
            <a:r>
              <a:rPr lang="en-US" strike="noStrike" sz="2100" spc="0" u="none" cap="none">
                <a:solidFill>
                  <a:srgbClr val="1B2438">
                    <a:alpha val="100000"/>
                  </a:srgbClr>
                </a:solidFill>
                <a:latin typeface="Calibri"/>
              </a:rPr>
              <a:t><![CDATA[ —mensajes de soporte → categoría con confirmación de un clic del asignador—; ]]></a:t>
            </a:r>
            <a:r>
              <a:rPr lang="en-US" b="1" strike="noStrike" sz="2100" spc="0" u="none" cap="none">
                <a:solidFill>
                  <a:srgbClr val="1B2438">
                    <a:alpha val="100000"/>
                  </a:srgbClr>
                </a:solidFill>
                <a:latin typeface="Calibri"/>
              </a:rPr>
              <a:t><![CDATA[B) extracción]]></a:t>
            </a:r>
            <a:r>
              <a:rPr lang="en-US" strike="noStrike" sz="2100" spc="0" u="none" cap="none">
                <a:solidFill>
                  <a:srgbClr val="1B2438">
                    <a:alpha val="100000"/>
                  </a:srgbClr>
                </a:solidFill>
                <a:latin typeface="Calibri"/>
              </a:rPr>
              <a:t><![CDATA[ —subir el comprobante en PDF → fecha, monto, proveedor con revisión antes de guardar—; ]]></a:t>
            </a:r>
            <a:r>
              <a:rPr lang="en-US" b="1" strike="noStrike" sz="2100" spc="0" u="none" cap="none">
                <a:solidFill>
                  <a:srgbClr val="1B2438">
                    <a:alpha val="100000"/>
                  </a:srgbClr>
                </a:solidFill>
                <a:latin typeface="Calibri"/>
              </a:rPr>
              <a:t><![CDATA[C) asistente RAG]]></a:t>
            </a:r>
            <a:r>
              <a:rPr lang="en-US" strike="noStrike" sz="2100" spc="0" u="none" cap="none">
                <a:solidFill>
                  <a:srgbClr val="1B2438">
                    <a:alpha val="100000"/>
                  </a:srgbClr>
                </a:solidFill>
                <a:latin typeface="Calibri"/>
              </a:rPr>
              <a:t><![CDATA[ —preguntas sobre la documentación de tu producto, con fuentes citadas y negativa honesta cuando el dato no está—. Las tres comparten el patrón de M20: la IA propone, un humano o una regla dispone. Lo que hace proyecto (y no demo) a esta entrega: la hoja de costos ANTES del código y la métrica de calidad DESPUÉS del usua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egir ruta y escribirla con el patrón (M20-OA02, 15 mi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CIFICACION.md: material de entrada acotado, propuesta de la IA (borrador, nunca acción final), control (regla o clic humano) y acción posterior. Define tu métrica: precisión del clasificador medida como «% de casos donde el humano NO corrigi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Hoja de costos aprobada (M20-OA03)]]></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mpt de estimación: tokens por llamada, llamadas por usuario al mes, costo total esperado, tres variantes más baratas con su pérdida de calidad. Tu firma va en PRUEBAS.md antes de escribir una línea: si la cuenta no cierra con el valor entregado, se reduce alcance, no se rez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Implementación en capa con candados (prompt del O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ve en servidor con variables de entorno, límite de tokens de salida, caché de repetidas, presupuesto con alarma. La función de IA es UNA capa más de tu app: se prueba sola antes de integrar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os datos como requisito: qué puede ver la IA (M10)]]></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mización (M19-OA03): si clasificas tickets, la IA no necesita los datos bancarios del cliente que están en el cuerpo. La selección de qué campo viaja en el prompt es decisión de especificación, no de la 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valuar con las preguntas que NO tienen respue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S.md con la prueba honesta de RAG o extracción: 3 casos fuera de tu material que la IA DEBE negar, no improvisar. Contarlos es la diferencia entre calidad y elocu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eis tiempos · Ruta del proyecto 5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blicar y medir en producc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étrica de correcciones empieza a contar el día 1 de usuarios reales: PRUEBAS.md se actualiza a la semana con el primer número, y el presupuesto de la alarma ya está encendido (M18-OA0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la capa de 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51460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2362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apa IA del proyecto 5 — ruta [A/B/C]. El documento maestro tie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 la hoja de costos\naprobada: respetala (tope de tokens de sal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a, modelo elegido, presupuesto).\n\nFlujo completo, no solo la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lamada a la IA:\n1. el material de entrada se filtra segun la 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nimizacion de ESPECIFICACION.md\n   (campos listados: [pegar l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ta]; lo demas NUNCA viaja, ni al log)\n2. construyes el prompt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 plantilla versionada en el codigo (no concatenada a media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3. llamas al proveedor de IA desde el backend con IA_KEY en en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rno y timeout de 10 s\n4. la salida se VALIDA contra esquema (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la capa de 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descr=""/>
          <p:cNvSpPr/>
          <p:nvPr/>
        </p:nvSpPr>
        <p:spPr>
          <a:xfrm>
            <a:off x="514350" y="1219200"/>
            <a:ext cx="8115300" cy="251460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2362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mpos, tipos, categorias permitidas): salida\n   fuera de esque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 = se reporta, no se gotea a la interfaz\n5. el resultado es B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RADOR: el usuario confirma o corrige con un clic (ruta A/B) o v]]></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   las fuentes citadas (ruta C); nada se acciona sin ese pas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6. guardamos JUNTOS: propuesta + decision final + costo de tok]]></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s de esa llamada\n\nCasos de error disenados: la IA no respond]]></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 (timeout: reintento 1, despues aviso),\nresponde fuera de esqu]]></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ma, o la llamada revienta el presupuesto del dia (candado).\n\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ruebas automatizadas con el proveedor simulado (mock): cada cas]]></a:t>
            </a:r>
          </a:p>
        </p:txBody>
      </p:sp>
      <p:sp>
        <p:nvSpPr>
          <p:cNvPr id="9" name="" descr=""/>
          <p:cNvSpPr/>
          <p:nvPr/>
        </p:nvSpPr>
        <p:spPr>
          <a:xfrm>
            <a:off x="514350" y="3686175"/>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762375"/>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 arriba. Cuando\neste verde, lo pasamos al proveedor real con u]]></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a cuenta de gasto mini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la capa de 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validación de salida contra esquema (punto 4) es lo que convierte la respuesta de la IA en dato confiable: «¿clasificó como categoria 5 cuando solo hay 4?» se detecta aquí, no cuando el usuario lo no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ega este proy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de este proyecto al terminar: ¿cuántas veces el humano corrigió a la IA esta semana? Si no puedes responderla con un número, la función todavía no es tuya: es de la suer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14550"/>
                <a:gridCol w="6000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arra alta de este proy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FICACION.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a elegida con las cuatro fases del patrón y la métrica definida en una fórmula me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md (firma de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de costos aprobada ANTES del código, con las tres variantes descartadas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S.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fuera de esquema que la IA produjo en pruebas, y el hueco de datos que viajaba sin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p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de IA con confirmación humana visible, alarma de presupuesto y primera métrica co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clasificador de tickets lleva una semana en producción. ¿Qué número responde si «funciona bie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rcentaje de tickets procesados sin errores técnicos (cero caídas = éxit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orcentaje de tickets donde el humano NO corrigió la propuesta de la IA: la precisión real medida sobre decisiones verdaderas.]]></a:t>
            </a:r>
          </a:p>
        </p:txBody>
      </p:sp>
      <p:sp>
        <p:nvSpPr>
          <p:cNvPr id="11" name=""/>
          <p:cNvSpPr txBox="1"/>
          <p:nvPr/>
        </p:nvSpPr>
        <p:spPr>
          <a:xfrm>
            <a:off x="666750" y="4019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s tickets se clasificaron (volu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tarde cada clasificación (velocid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la ruta C (asistente RAG), basta probar que responda bien las diez preguntas frecuentes: las preguntas sin respuesta en los documentos no merecen prueba porque no exist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5"/>
              </a:rPr>
              <a:t><![CDATA[Proyecto 5 · Tu aplicación con inteligencia artificial den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cualquier prompt de código: la hoja de costos con firma y la lista de campos que pueden viajar a la IA. Cuando la función esté publicada, agenda en tu rutina mensual el conteo de la métrica de correcciones —el número de la semana uno vale más que cualquier impresión sobre el model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IA dentro de tu app no se evalúa con demo: se evalúa con contadores que la gente mueve.]]></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2026-10-25T02:18:51Z</dcterms:created>
  <dcterms:modified xsi:type="dcterms:W3CDTF">2026-10-25T02:18:51Z</dcterms:modified>
  <dc:title>Proyecto 5 · Tu aplicación con inteligencia artificial dentro</dc:title>
  <dc:description>Presentación editable del OA «Proyecto 5 · Tu aplicación con inteligencia artificial dentro». Enlace: https://tecnologia.lumbre.lat/object/fsi-pj-oa05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