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05-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05-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05-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iav-c05-r01-oa04]]></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RiyCUowyyGw]]></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05-r01-oa0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nera en abundancia, selecciona con crueldad»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05-r01-oa0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05-r01-oa0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jemplo: dos oportunidades, mismo esfuerzo, viabilidad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05-r01-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jecutar el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Genera di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 las siete marcas del objeto 1 a diez negocios distintos que conozcas. Escribe cada una como la frase de cinco eslab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05-r01-oa0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jecutar el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Puntúa con la matr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a un número 1-5 por criterio y una línea de justificación. Sin justificación, no vale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05-r01-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jecutar el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Ordena y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anking por total. Toma las tres primeras que **no tengan ningún 1** (un 1 en pagador o acceso mata la oportunidad aunque el total sea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05-r01-oa0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jecutar el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Justifica desc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da una de las siete descartadas, escribe una línea de por qué cayó. Ahí se ve tu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05-r01-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jecutar el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Define 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da finalista: a qué **tres clientes reales** vas a contactar esta semana para validar el dolor antes de construi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05-r01-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segunda, porque un 1 en acceso significa que no puedes hablar con el cliente para validar, y sin validación el resto son suposiciones brillantes pero hue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otal empata, pero el **1 es una bandera roja**: acceso 1 quiere decir que no puedes confirmar el dolor con clientes reales, así que sus tres cincos son apuestas sin evidencia. La regla de "ningún 1" existe justo para no perseguir ballenas inalcanz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iorización no usa solo el total: un puntaje mínimo en pagador o acceso invalida la oportunidad porque impide validarla, aunque el promedio se vea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05-r01-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l paso 5 del método es **validar el dolor con clientes reales antes de construir**. Construir ya es la forma más cara de descubrir que te equivocaste de problema. Tres conversaciones esta semana valen más que dos semanas de código sobre una hipótesis sin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profesional es validar antes de construir; el impulso de codificar de inmediato suele ser ansiedad disfrazada de produ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05-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trega tu portafolio: lista las diez oportunidades con su puntaje en la matriz, marca tus tres finalistas y escribe un descarte justificado. Cierra con los tres clientes que vas a contactar esta semana para vali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05-r01-oa0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4557" r:id="rId1"/>
    <p:sldLayoutId id="2481914558" r:id="rId2"/>
    <p:sldLayoutId id="2481914559" r:id="rId3"/>
    <p:sldLayoutId id="248191456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90d9d25c22ed12412125b5019eda8fa436908c3166d43301.jpg"/>
  <Relationship Id="rId3" Type="http://schemas.openxmlformats.org/officeDocument/2006/relationships/hyperlink" Target="https://tecnologia.lumbre.lat/object/iav-c05-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hyperlink" Target="https://tecnologia.lumbre.lat/object/iav-c05-r01-oa04" TargetMode="External"/>
  <Relationship Id="rId4" Type="http://schemas.openxmlformats.org/officeDocument/2006/relationships/hyperlink" Target="https://tecnologia.lumbre.lat/object/iav-c05-r01-oa04"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RiyCUowyyGw2.jpg"/>
  <Relationship Id="rId3" Type="http://schemas.openxmlformats.org/officeDocument/2006/relationships/hyperlink" Target="https://tecnologia.lumbre.lat/object/iav-c05-r01-oa04" TargetMode="External"/>
  <Relationship Id="rId4" Type="http://schemas.openxmlformats.org/officeDocument/2006/relationships/hyperlink" Target="https://www.youtube.com/watch?v=RiyCUowyyGw" TargetMode="External"/>
  <Relationship Id="rId5" Type="http://schemas.openxmlformats.org/officeDocument/2006/relationships/hyperlink" Target="https://www.youtube.com/watch?v=RiyCUowyyGw"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5-r01-oa04"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10]]></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portunida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3]]></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ab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05-r01-oa04"/>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enerar un lote de diez oportunidades con la cadena completa y seleccionar tres viables usando criterios objetivos de dolor, pagador, factibilidad y acceso, documentando el porqué del descarte.]]></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ble del curso: diez oportunidades reales, puntuadas con una matriz objetiva, y tres finalistas justificadas. Practicar el descarte tanto como la gener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yecto · oportunidades · matriz · priorización · viabil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nera en abundancia, selecciona con cruel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magen libre de Wikimedia Commons (Public domain, autor: US Embassy San Salvador)]]></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wikimedia.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nera en abundancia, selecciona con cruel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3]]></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identificar oportunidades de negocio]]></a:t>
            </a:r>
          </a:p>
        </p:txBody>
      </p:sp>
      <p:sp>
        <p:nvSpPr>
          <p:cNvPr id="10" name=""/>
          <p:cNvSpPr txBox="1"/>
          <p:nvPr/>
        </p:nvSpPr>
        <p:spPr>
          <a:xfrm>
            <a:off x="4362450" y="2362200"/>
            <a:ext cx="42672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ierre del curso: un portafolio de oportunidades priorizadas con método, no con corazonada.]]></a:t>
            </a:r>
          </a:p>
        </p:txBody>
      </p:sp>
      <p:sp>
        <p:nvSpPr>
          <p:cNvPr id="11" name=""/>
          <p:cNvSpPr txBox="1"/>
          <p:nvPr/>
        </p:nvSpPr>
        <p:spPr>
          <a:xfrm>
            <a:off x="4362450" y="34766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39433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0671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nera en abundancia, selecciona con cruel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vicios opuestos arruinan este ejercicio: ]]></a:t>
            </a:r>
            <a:r>
              <a:rPr lang="en-US" b="1" strike="noStrike" sz="2100" spc="0" u="none" cap="none">
                <a:solidFill>
                  <a:srgbClr val="1B2438">
                    <a:alpha val="100000"/>
                  </a:srgbClr>
                </a:solidFill>
                <a:latin typeface="Calibri"/>
              </a:rPr>
              <a:t><![CDATA[generar poco]]></a:t>
            </a:r>
            <a:r>
              <a:rPr lang="en-US" strike="noStrike" sz="2100" spc="0" u="none" cap="none">
                <a:solidFill>
                  <a:srgbClr val="1B2438">
                    <a:alpha val="100000"/>
                  </a:srgbClr>
                </a:solidFill>
                <a:latin typeface="Calibri"/>
              </a:rPr>
              <a:t><![CDATA[ (una idea y enamorarse de ella) y ]]></a:t>
            </a:r>
            <a:r>
              <a:rPr lang="en-US" b="1" strike="noStrike" sz="2100" spc="0" u="none" cap="none">
                <a:solidFill>
                  <a:srgbClr val="1B2438">
                    <a:alpha val="100000"/>
                  </a:srgbClr>
                </a:solidFill>
                <a:latin typeface="Calibri"/>
              </a:rPr>
              <a:t><![CDATA[seleccionar con el corazón]]></a:t>
            </a:r>
            <a:r>
              <a:rPr lang="en-US" strike="noStrike" sz="2100" spc="0" u="none" cap="none">
                <a:solidFill>
                  <a:srgbClr val="1B2438">
                    <a:alpha val="100000"/>
                  </a:srgbClr>
                </a:solidFill>
                <a:latin typeface="Calibri"/>
              </a:rPr>
              <a:t><![CDATA[ (elegir la más divertida, no la más viable). La disciplina profesional es separar las dos fases: primero produces ]]></a:t>
            </a:r>
            <a:r>
              <a:rPr lang="en-US" b="1"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oportunidades sin juzgar; luego las filtras con una ]]></a:t>
            </a:r>
            <a:r>
              <a:rPr lang="en-US" b="1" strike="noStrike" sz="2100" spc="0" u="none" cap="none">
                <a:solidFill>
                  <a:srgbClr val="1B2438">
                    <a:alpha val="100000"/>
                  </a:srgbClr>
                </a:solidFill>
                <a:latin typeface="Calibri"/>
              </a:rPr>
              <a:t><![CDATA[matriz objetiva]]></a:t>
            </a:r>
            <a:r>
              <a:rPr lang="en-US" strike="noStrike" sz="2100" spc="0" u="none" cap="none">
                <a:solidFill>
                  <a:srgbClr val="1B2438">
                    <a:alpha val="100000"/>
                  </a:srgbClr>
                </a:solidFill>
                <a:latin typeface="Calibri"/>
              </a:rPr>
              <a:t><![CDATA[ y te quedas con ]]></a:t>
            </a:r>
            <a:r>
              <a:rPr lang="en-US" b="1"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s a documentar también ]]></a:t>
            </a:r>
            <a:r>
              <a:rPr lang="en-US" b="1" strike="noStrike" sz="2100" spc="0" u="none" cap="none">
                <a:solidFill>
                  <a:srgbClr val="1B2438">
                    <a:alpha val="100000"/>
                  </a:srgbClr>
                </a:solidFill>
                <a:latin typeface="Calibri"/>
              </a:rPr>
              <a:t><![CDATA[por qué descartaste]]></a:t>
            </a:r>
            <a:r>
              <a:rPr lang="en-US" strike="noStrike" sz="2100" spc="0" u="none" cap="none">
                <a:solidFill>
                  <a:srgbClr val="1B2438">
                    <a:alpha val="100000"/>
                  </a:srgbClr>
                </a:solidFill>
                <a:latin typeface="Calibri"/>
              </a:rPr>
              <a:t><![CDATA[ las otras siete. El descarte justificado es tan valioso como la selección: demuestra criter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nera en abundancia, selecciona con cruel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3]]></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la de las diez]]></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primeras tres o cuatro oportunidades salen fácil; de la cinco en adelante te obligan a mirar negocios y sectores que no habías considerado. La cantidad mínima de diez existe para romper tu sesgo de "solo se me ocurre lo obv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via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ntúa cada oportunidad de ]]></a:t>
            </a:r>
            <a:r>
              <a:rPr lang="en-US" b="1" strike="noStrike" sz="2100" spc="0" u="none" cap="none">
                <a:solidFill>
                  <a:srgbClr val="1B2438">
                    <a:alpha val="100000"/>
                  </a:srgbClr>
                </a:solidFill>
                <a:latin typeface="Calibri"/>
              </a:rPr>
              <a:t><![CDATA[1 a 5]]></a:t>
            </a:r>
            <a:r>
              <a:rPr lang="en-US" strike="noStrike" sz="2100" spc="0" u="none" cap="none">
                <a:solidFill>
                  <a:srgbClr val="1B2438">
                    <a:alpha val="100000"/>
                  </a:srgbClr>
                </a:solidFill>
                <a:latin typeface="Calibri"/>
              </a:rPr>
              <a:t><![CDATA[ en cuatro criterios. Súmalo: el total te da un ranking, pero sobre todo te obliga a justificar cada número. Un 5 en dolor con un 1 en acceso es una trampa distinta a un 4-4-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via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riterios, dieciocho oportunidades potenciales menos. Lo que no puntúas, lo decides por simpatí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3]]></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781175"/>
                <a:gridCol w="2486025"/>
                <a:gridCol w="3848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an caro y frecuente es el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ya gasta dinero u horas en esto, o es un "nice to h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ador (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lo paga y puede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alguien con presupuesto e incentivos para decir que 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ibilidad (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an viable es construirla con IA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o entregar algo útil sin un milagro técnico ni datos impos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3]]></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781175"/>
                <a:gridCol w="2486025"/>
                <a:gridCol w="3848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 (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an cerca estás del cliente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o hablar con 3 de estos clientes est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via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el ejemplo: la oportunidad A gana no porque sea más "inteligente" que la B, sino porque el dolor es caro, hay pagador claro y puedes acceder a clientes ya. La B (un chatbot legal 24/7) suena moderna, pero flaquea en pagador, factibilidad y acce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jemplo: dos oportunidades, mismo esfuerzo, viabilidad disti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3]]></a:t>
            </a:r>
          </a:p>
        </p:txBody>
      </p:sp>
      <p:graphicFrame>
        <p:nvGraphicFramePr>
          <p:cNvPr id="7" name="" descr=""/>
          <p:cNvGraphicFramePr>
            <a:graphicFrameLocks noGrp="1"/>
          </p:cNvGraphicFramePr>
          <p:nvPr/>
        </p:nvGraphicFramePr>
        <p:xfrm>
          <a:off x="514350" y="1257300"/>
          <a:ext cx="8115300" cy="2409825"/>
        </p:xfrm>
        <a:graphic>
          <a:graphicData uri="http://schemas.openxmlformats.org/drawingml/2006/table">
            <a:tbl>
              <a:tblPr firstRow="1" bandRow="1"/>
              <a:tblGrid>
                <a:gridCol w="1781175"/>
                <a:gridCol w="3133725"/>
                <a:gridCol w="3200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tegor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portunidad A (captura de vent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portunidad B (chatbot legal 24/7)]]></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viabilidad · Cómo ejecutar el proyecto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Genera diez]]></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las siete marcas del objeto 1 a diez negocios distintos que conozcas. Escribe cada una como la frase de cinco eslab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viabilidad · Cómo ejecutar el proyecto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untúa con la matriz]]></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 un número 1-5 por criterio y una línea de justificación. Sin justificación, no vale el númer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viabilidad · Cómo ejecutar el proyecto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Ordena y cor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nking por total. Toma las tres primeras que ]]></a:t>
            </a:r>
            <a:r>
              <a:rPr lang="en-US" b="1" strike="noStrike" sz="2100" spc="0" u="none" cap="none">
                <a:solidFill>
                  <a:srgbClr val="1B2438">
                    <a:alpha val="100000"/>
                  </a:srgbClr>
                </a:solidFill>
                <a:latin typeface="Calibri"/>
              </a:rPr>
              <a:t><![CDATA[no tengan ningún 1]]></a:t>
            </a:r>
            <a:r>
              <a:rPr lang="en-US" strike="noStrike" sz="2100" spc="0" u="none" cap="none">
                <a:solidFill>
                  <a:srgbClr val="1B2438">
                    <a:alpha val="100000"/>
                  </a:srgbClr>
                </a:solidFill>
                <a:latin typeface="Calibri"/>
              </a:rPr>
              <a:t><![CDATA[ (un 1 en pagador o acceso mata la oportunidad aunque el total sea al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viabilidad · Cómo ejecutar el proyecto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Justifica descartes]]></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una de las siete descartadas, escribe una línea de por qué cayó. Ahí se ve tu criter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viabilidad · Cómo ejecutar el proyecto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fine el siguiente pas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finalista: a qué ]]></a:t>
            </a:r>
            <a:r>
              <a:rPr lang="en-US" b="1" strike="noStrike" sz="2100" spc="0" u="none" cap="none">
                <a:solidFill>
                  <a:srgbClr val="1B2438">
                    <a:alpha val="100000"/>
                  </a:srgbClr>
                </a:solidFill>
                <a:latin typeface="Calibri"/>
              </a:rPr>
              <a:t><![CDATA[tres clientes reales]]></a:t>
            </a:r>
            <a:r>
              <a:rPr lang="en-US" strike="noStrike" sz="2100" spc="0" u="none" cap="none">
                <a:solidFill>
                  <a:srgbClr val="1B2438">
                    <a:alpha val="100000"/>
                  </a:srgbClr>
                </a:solidFill>
                <a:latin typeface="Calibri"/>
              </a:rPr>
              <a:t><![CDATA[ vas a contactar esta semana para validar el dolor antes de construir n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atriz de viabilidad]]></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oportunidad saca Dolor 5, Pagador 5, Factibilidad 5, pero Acceso 1 (total 16). Otra saca 4,4,4,4 (total 16). Según el método del curso, ¿cuál priorizas y por qué?]]></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rimera, porque tiene tres cincos.]]></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segunda, porque un 1 en acceso significa que no puedes hablar con el cliente para validar, y sin validación el resto son suposiciones brillantes pero huecas.]]></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a igual, mismo tot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3]]></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mbas al mismo tiempo, hay que intentar to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atriz de viabilida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vez elegidas las tres finalistas, lo correcto es ponerse a construir la solución de inmediato para no perder el impul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atriz de viabilidad]]></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rega tu portafolio: lista las diez oportunidades con su puntaje en la matriz, marca tus tres finalistas y escribe un descarte justificado. Cierra con los tres clientes que vas a contactar esta semana para validar.]]></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inguna de tus diez tiene un descarte doloroso, probablemente generaste pocas o te enamoraste de todas. El método exige cortar.]]></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via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5-r01-oa04"/>
              </a:rPr>
              <a:t><![CDATA[Proyecto: 10 oportunidades y las 3 vi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erre del curso:]]></a:t>
            </a:r>
            <a:r>
              <a:rPr lang="en-US" strike="noStrike" sz="2100" spc="0" u="none" cap="none">
                <a:solidFill>
                  <a:srgbClr val="1B2438">
                    <a:alpha val="100000"/>
                  </a:srgbClr>
                </a:solidFill>
                <a:latin typeface="Calibri"/>
              </a:rPr>
              <a:t><![CDATA[ ya no 'buscas ideas': observas dolores, los costees, los encadenas en una oferta con cliente y ROI, y priorizas con una matriz que resiste preguntas. Ese método —no una musa— es lo que te permite volver mañana a otro sector y repetir. En C08 aplicarás una lógica parecida para encontrar y calificar prospectos de forma étic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2026-10-25T03:18:04Z</dcterms:created>
  <dcterms:modified xsi:type="dcterms:W3CDTF">2026-10-25T03:18:04Z</dcterms:modified>
  <dc:title>Proyecto: 10 oportunidades y las 3 viables</dc:title>
  <dc:description>Presentación editable del OA «Proyecto: 10 oportunidades y las 3 viables». Enlace: https://tecnologia.lumbre.lat/object/iav-c05-r01-oa04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