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presProps" Target="presProps.xml"/>
  <Relationship Id="rId19" Type="http://schemas.openxmlformats.org/officeDocument/2006/relationships/viewProps" Target="viewProps.xml"/>
  <Relationship Id="rId20" Type="http://schemas.openxmlformats.org/officeDocument/2006/relationships/tableStyles" Target="tableStyles.xml"/>
</Relationships>
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bjeto de aprendizaje de Lumbre · Roadwise Consulting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tecnologia.lumbre.lat/object/iav-c10-r01-oa02]]></a:t>
            </a: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tecnologia.lumbre.lat/object/iav-c10-r01-oa02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erca de este OA» (2 de 2)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tecnologia.lumbre.lat/object/iav-c10-r01-oa02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A: https://tecnologia.lumbre.lat/object/iav-c10-r01-oa02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ideo externo de YouTube: https://www.youtube.com/watch?v=9BkjZkHoUhs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 se descargó ni se incrustó el video. La tarjeta enlaza a la reproducción pública; requiere conexión a internet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tecnologia.lumbre.lat/object/iav-c10-r01-oa02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ítulo completo de la tabla que sigue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bla del OA: Tabl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tecnologia.lumbre.lat/object/iav-c10-r01-oa02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El asistente responde con un tarifario viejo → Marcar fuente oficial con fecha de vigenci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 pasante consulta costos internos → Filtrar por permiso durante la búsqued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os documentos dicen cosas distintas → Definir cuál manda y reportar el conflict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 respuesta no se puede auditar → Exigir cita de documento y sección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La gobernanza RAG cubre vigencia de fuentes, control de acceso en recuperación, resolución de conflictos y trazabilidad de cita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tecnologia.lumbre.lat/object/iav-c10-r01-oa02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tividad 1 · Relacionar» (2 de 2)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B) Aclarar que los sueldos son confidenciales y proponer un asistente que explique *políticas* de sueldo sin revelar cifras de otro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Distingue **política** (pública: cómo se calcula, cuándo se paga) de **dato personal** (privado: el sueldo de X). Un buen diseño sirve la política y protege el dato. Opción "subir y pedir discreción" falla: el modelo tiene el dato a la vista y puede filtrarl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La confidencialidad se protege limitando el acceso a los datos en la recuperación, no confiando en que el modelo guarde un secreto que ya le diste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tecnologia.lumbre.lat/object/iav-c10-r01-oa02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Fals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No. Si el documento está indexado y la búsqueda lo devuelve, alguien con habilidad lo saca aunque no lo vea en pantalla. **El filtro debe estar en la recuperación**, en el servidor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El control de acceso debe aplicarse en la capa de datos/recuperación; ocultar en la interfaz es cosmético y elusible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tecnologia.lumbre.lat/object/iav-c10-r01-oa02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flexión del OA: Para el asistente del área que elegiste antes, escribe: (a) las 3 fuentes oficiales que sí usará, (b) al menos una fuente que NO debe tocar, (c) un perfil que no puede ver cierta información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 se exportan respuestas personale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tecnologia.lumbre.lat/object/iav-c10-r01-oa02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2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3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4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Lumbre - Portada">
    <p:bg>
      <p:bgPr>
        <a:solidFill>
          <a:srgbClr val="FFF9F0"/>
        </a:solidFill>
        <a:effectLst/>
      </p:bgPr>
    </p:bg>
    <p:spTree>
      <p:nvGrpSpPr>
        <p:cNvPr id="1" name=""/>
        <p:cNvGrpSpPr/>
        <p:nvPr/>
      </p:nvGrpSpPr>
      <p:grpSpPr>
        <a:xfrm>
          <a:off x="514350" y="990600"/>
          <a:ext cx="4991100" cy="3562350"/>
          <a:chOff x="514350" y="990600"/>
          <a:chExt cx="4991100" cy="3562350"/>
        </a:xfrm>
      </p:grpSpPr>
      <p:sp>
        <p:nvSpPr>
          <p:cNvPr id="2" name="Placeholder for ctrTitle"/>
          <p:cNvSpPr/>
          <p:nvPr>
            <p:ph type="ctrTitle"/>
          </p:nvPr>
        </p:nvSpPr>
        <p:spPr>
          <a:xfrm>
            <a:off x="514350" y="990600"/>
            <a:ext cx="4476750" cy="24574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ítulo del objeto de aprendizaje]]></a:t>
            </a:r>
          </a:p>
        </p:txBody>
      </p:sp>
      <p:sp>
        <p:nvSpPr>
          <p:cNvPr id="3" name="Placeholder for subTitle"/>
          <p:cNvSpPr/>
          <p:nvPr>
            <p:ph type="subTitle" idx="1"/>
          </p:nvPr>
        </p:nvSpPr>
        <p:spPr>
          <a:xfrm>
            <a:off x="514350" y="3276600"/>
            <a:ext cx="4476750" cy="2857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Autor o entidad]]>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Lumbre - Seccion">
    <p:bg>
      <p:bgPr>
        <a:solidFill>
          <a:srgbClr val="172033"/>
        </a:solidFill>
        <a:effectLst/>
      </p:bgPr>
    </p:bg>
    <p:spTree>
      <p:nvGrpSpPr>
        <p:cNvPr id="1" name=""/>
        <p:cNvGrpSpPr/>
        <p:nvPr/>
      </p:nvGrpSpPr>
      <p:grpSpPr>
        <a:xfrm>
          <a:off x="514350" y="1962150"/>
          <a:ext cx="8629650" cy="4629150"/>
          <a:chOff x="514350" y="1962150"/>
          <a:chExt cx="8629650" cy="462915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1962150"/>
            <a:ext cx="8115300" cy="26670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FFF9F0">
                    <a:alpha val="100000"/>
                  </a:srgbClr>
                </a:solidFill>
                <a:latin typeface="Calibri"/>
              </a:rPr>
              <a:t><![CDATA[Título de la sección]]>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Lumbre - Imagen">
    <p:bg>
      <p:bgPr>
        <a:solidFill>
          <a:srgbClr val="FFFDF8"/>
        </a:solidFill>
        <a:effectLst/>
      </p:bgPr>
    </p:bg>
    <p:spTree>
      <p:nvGrpSpPr>
        <p:cNvPr id="1" name=""/>
        <p:cNvGrpSpPr/>
        <p:nvPr/>
      </p:nvGrpSpPr>
      <p:grpSpPr>
        <a:xfrm>
          <a:off x="514350" y="247650"/>
          <a:ext cx="8629650" cy="4495800"/>
          <a:chOff x="514350" y="247650"/>
          <a:chExt cx="8629650" cy="449580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ítulo de la imagen]]></a:t>
            </a:r>
          </a:p>
        </p:txBody>
      </p:sp>
      <p:sp>
        <p:nvSpPr>
          <p:cNvPr id="3" name="Placeholder for pic"/>
          <p:cNvSpPr/>
          <p:nvPr>
            <p:ph type="pic" idx="1"/>
          </p:nvPr>
        </p:nvSpPr>
        <p:spPr>
          <a:xfrm>
            <a:off x="514350" y="1257300"/>
            <a:ext cx="8115300" cy="28575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 ]]></a:t>
            </a:r>
          </a:p>
        </p:txBody>
      </p:sp>
      <p:sp>
        <p:nvSpPr>
          <p:cNvPr id="4" name="Placeholder for body"/>
          <p:cNvSpPr/>
          <p:nvPr>
            <p:ph type="body" idx="2"/>
          </p:nvPr>
        </p:nvSpPr>
        <p:spPr>
          <a:xfrm>
            <a:off x="514350" y="4171950"/>
            <a:ext cx="8115300" cy="3238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ie de imagen]]>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slideLayout" Target="../slideLayouts/slideLayout2.xml"/>
  <Relationship Id="rId3" Type="http://schemas.openxmlformats.org/officeDocument/2006/relationships/slideLayout" Target="../slideLayouts/slideLayout3.xml"/>
  <Relationship Id="rId4" Type="http://schemas.openxmlformats.org/officeDocument/2006/relationships/slideLayout" Target="../slideLayouts/slideLayout4.xml"/>
  <Relationship Id="rId5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905126" r:id="rId1"/>
    <p:sldLayoutId id="2481905127" r:id="rId2"/>
    <p:sldLayoutId id="2481905128" r:id="rId3"/>
    <p:sldLayoutId id="2481905129" r:id="rId4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2.xml"/>
  <Relationship Id="rId2" Type="http://schemas.openxmlformats.org/officeDocument/2006/relationships/image" Target="../media/ecb733a760680fa58e1b4ef3fe388ffee7adb06f98753bfb1.jpg"/>
  <Relationship Id="rId3" Type="http://schemas.openxmlformats.org/officeDocument/2006/relationships/hyperlink" Target="https://tecnologia.lumbre.lat/object/iav-c10-r01-oa02" TargetMode="External"/>
  <Relationship Id="rId4" Type="http://schemas.openxmlformats.org/officeDocument/2006/relationships/notesSlide" Target="../notesSlides/notesSlide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10-r01-oa02" TargetMode="External"/>
  <Relationship Id="rId3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10-r01-oa02" TargetMode="External"/>
  <Relationship Id="rId3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10-r01-oa02" TargetMode="External"/>
  <Relationship Id="rId3" Type="http://schemas.openxmlformats.org/officeDocument/2006/relationships/hyperlink" Target="https://tecnologia.lumbre.lat/object/iav-c10-r01-oa02" TargetMode="External"/>
  <Relationship Id="rId4" Type="http://schemas.openxmlformats.org/officeDocument/2006/relationships/hyperlink" Target="https://tecnologia.lumbre.lat/object/iav-c10-r01-oa02" TargetMode="External"/>
  <Relationship Id="rId5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yt-9BkjZkHoUhs2.jpg"/>
  <Relationship Id="rId3" Type="http://schemas.openxmlformats.org/officeDocument/2006/relationships/hyperlink" Target="https://tecnologia.lumbre.lat/object/iav-c10-r01-oa02" TargetMode="External"/>
  <Relationship Id="rId4" Type="http://schemas.openxmlformats.org/officeDocument/2006/relationships/hyperlink" Target="https://www.youtube.com/watch?v=9BkjZkHoUhs" TargetMode="External"/>
  <Relationship Id="rId5" Type="http://schemas.openxmlformats.org/officeDocument/2006/relationships/hyperlink" Target="https://www.youtube.com/watch?v=9BkjZkHoUhs" TargetMode="External"/>
  <Relationship Id="rId6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10-r01-oa02" TargetMode="Externa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10-r01-oa02" TargetMode="External"/>
  <Relationship Id="rId3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10-r01-oa02" TargetMode="External"/>
  <Relationship Id="rId3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10-r01-oa02" TargetMode="Externa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10-r01-oa02" TargetMode="External"/>
  <Relationship Id="rId3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10-r01-oa02" TargetMode="External"/>
  <Relationship Id="rId3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10-r01-oa02" TargetMode="External"/>
  <Relationship Id="rId3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10-r01-oa02" TargetMode="External"/>
  <Relationship Id="rId3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10-r01-oa02" TargetMode="External"/>
  <Relationship Id="rId3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10-r01-oa02" TargetMode="External"/>
  <Relationship Id="rId3" Type="http://schemas.openxmlformats.org/officeDocument/2006/relationships/hyperlink" Target="/object/iav-c10-r01-oa01" TargetMode="External"/>
  <Relationship Id="rId4" Type="http://schemas.openxmlformats.org/officeDocument/2006/relationships/hyperlink" Target="/object/iav-c10-r01-oa03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9F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942975"/>
          <a:ext cx="8534400" cy="4800600"/>
          <a:chOff x="514350" y="942975"/>
          <a:chExt cx="8534400" cy="4800600"/>
        </a:xfrm>
      </p:grpSpPr>
      <p:sp>
        <p:nvSpPr>
          <p:cNvPr id="2" name="Placeholder for ctrTitle"/>
          <p:cNvSpPr/>
          <p:nvPr>
            <p:ph type="ctrTitle"/>
          </p:nvPr>
        </p:nvSpPr>
        <p:spPr>
          <a:xfrm>
            <a:off x="514350" y="990600"/>
            <a:ext cx="4476750" cy="24574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onocimiento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orporativo,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ermisos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fuentes]]></a:t>
            </a:r>
          </a:p>
        </p:txBody>
      </p:sp>
      <p:sp>
        <p:nvSpPr>
          <p:cNvPr id="3" name="Placeholder for subTitle"/>
          <p:cNvSpPr/>
          <p:nvPr>
            <p:ph type="subTitle" idx="1"/>
          </p:nvPr>
        </p:nvSpPr>
        <p:spPr>
          <a:xfrm>
            <a:off x="514350" y="3276600"/>
            <a:ext cx="4476750" cy="2857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Roadwise Consulting]]></a:t>
            </a:r>
          </a:p>
        </p:txBody>
      </p:sp>
      <p:sp>
        <p:nvSpPr>
          <p:cNvPr id="4" name=""/>
          <p:cNvSpPr txBox="1"/>
          <p:nvPr/>
        </p:nvSpPr>
        <p:spPr>
          <a:xfrm>
            <a:off x="514350" y="4591050"/>
            <a:ext cx="4476750" cy="2095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3" tooltip="https://tecnologia.lumbre.lat/object/iav-c10-r01-oa02"/>
              </a:rPr>
              <a:t><![CDATA[Ver el OA en tecnologia.lumbre.lat]]></a:t>
            </a:r>
          </a:p>
        </p:txBody>
      </p:sp>
      <p:pic>
        <p:nvPicPr>
          <p:cNvPr id="5" name="" descr="Portada del objeto de aprendizaj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29250" y="942975"/>
            <a:ext cx="3105150" cy="310515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10-r01-oa02"/>
              </a:rPr>
              <a:t><![CDATA[Conocimiento corporativo, permisos y fuent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 / 1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Objetiv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finir de dónde saca su conocimiento un asistente experto, cómo se le asignan fuentes oficiales y cómo los permisos evitan que alguien vea información que no le corresponde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6289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Descripción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291465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 asistente de empresa no es una caja negra: come documentos oficiales y debe respetar quién puede ver qué. Aquí se diseña esa despensa de conocimiento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514350" y="403860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utoría: Roadwise Consulting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10-r01-oa02"/>
              </a:rPr>
              <a:t><![CDATA[Conocimiento corporativo, permisos y fuent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 / 1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048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tiquetas: conocimiento corporativo · permisos · fuentes · gobernanza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 despensa del asistente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10-r01-oa02"/>
              </a:rPr>
              <a:t><![CDATA[Conocimiento corporativo, permisos y fuent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 / 1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352550"/>
            <a:ext cx="8115300" cy="4667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Imagen no disponibl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952625"/>
            <a:ext cx="8115300" cy="6858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magen libre de Wikimedia Commons (CC BY-SA 4.0, autor: José Lazcarro)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752725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No se encontró el archivo assets/wikimedia.webp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14350" y="3771900"/>
            <a:ext cx="2667000" cy="495300"/>
          </a:xfrm>
          <a:prstGeom prst="roundRect">
            <a:avLst/>
          </a:prstGeom>
          <a:solidFill>
            <a:srgbClr val="5C6577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685800" y="3895725"/>
            <a:ext cx="23241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000" spc="0" u="none" cap="none">
                <a:solidFill>
                  <a:srgbClr val="FFFFFF">
                    <a:alpha val="100000"/>
                  </a:srgbClr>
                </a:solidFill>
                <a:latin typeface="Calibri"/>
                <a:hlinkClick r:id="rId4" tooltip="Abrir el OA"/>
              </a:rPr>
              <a:t><![CDATA[Abrir el OA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 despensa del asistente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3" tooltip="https://tecnologia.lumbre.lat/object/iav-c10-r01-oa02"/>
              </a:rPr>
              <a:t><![CDATA[Conocimiento corporativo, permisos y fuent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 / 15]]></a:t>
            </a:r>
          </a:p>
        </p:txBody>
      </p:sp>
      <p:sp>
        <p:nvSpPr>
          <p:cNvPr id="7" name="" descr=""/>
          <p:cNvSpPr/>
          <p:nvPr/>
        </p:nvSpPr>
        <p:spPr>
          <a:xfrm>
            <a:off x="514350" y="1333500"/>
            <a:ext cx="3619500" cy="25717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9525">
            <a:solidFill>
              <a:srgbClr val="E4DCC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pic>
        <p:nvPicPr>
          <p:cNvPr id="8" name="" descr="Miniatura del recurso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3425" y="1428750"/>
            <a:ext cx="3171825" cy="2381250"/>
          </a:xfrm>
          <a:prstGeom prst="rect">
            <a:avLst/>
          </a:prstGeom>
          <a:noFill/>
        </p:spPr>
      </p:pic>
      <p:sp>
        <p:nvSpPr>
          <p:cNvPr id="9" name=""/>
          <p:cNvSpPr txBox="1"/>
          <p:nvPr/>
        </p:nvSpPr>
        <p:spPr>
          <a:xfrm>
            <a:off x="4362450" y="1352550"/>
            <a:ext cx="42672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onstruye agentes de IA para atención al cliente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4362450" y="2362200"/>
            <a:ext cx="4267200" cy="13144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ómo pasar de un chatbot genérico a un asistente que resuelve soporte. El curso añade conocimiento propio, permisos y escalamiento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4362450" y="3790950"/>
            <a:ext cx="42672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Requiere conexión a internet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4362450" y="4133850"/>
            <a:ext cx="2724150" cy="4953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4533900" y="4257675"/>
            <a:ext cx="238125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000" spc="0" u="none" cap="none">
                <a:solidFill>
                  <a:srgbClr val="FFFFFF">
                    <a:alpha val="100000"/>
                  </a:srgbClr>
                </a:solidFill>
                <a:latin typeface="Calibri"/>
                <a:hlinkClick r:id="rId5" tooltip="Ver video en YouTube"/>
              </a:rPr>
              <a:t><![CDATA[Ver video en YouTube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 despensa del asistente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10-r01-oa02"/>
              </a:rPr>
              <a:t><![CDATA[Conocimiento corporativo, permisos y fuent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6 / 1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6859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 asistente experto es tan bueno como las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uent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que lo alimentan. Si le das un manual desactualizado, dará respuestas desactualizadas con total seguridad. El primer trabajo no es 'la IA', es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cidir qué documentos son la verdad ofici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y cuáles quedan fuera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943225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 no todos pueden ver todo. El archivo de nómina existe, pero un pasante de soporte no debe consultarlo por el chat. Los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ermis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se definen ]]></a:t>
            </a:r>
            <a:r>
              <a:rPr lang="en-US" i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t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de construir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 despensa del asistente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10-r01-oa02"/>
              </a:rPr>
              <a:t><![CDATA[Conocimiento corporativo, permisos y fuent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7 / 1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 gobernanza del conocimiento: qué es verdad, cuánto vale y quién la ve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abla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10-r01-oa02"/>
              </a:rPr>
              <a:t><![CDATA[Conocimiento corporativo, permisos y fuent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8 / 15]]></a:t>
            </a:r>
          </a:p>
        </p:txBody>
      </p:sp>
      <p:graphicFrame>
        <p:nvGraphicFramePr>
          <p:cNvPr id="7" name="" descr=""/>
          <p:cNvGraphicFramePr>
            <a:graphicFrameLocks noGrp="1"/>
          </p:cNvGraphicFramePr>
          <p:nvPr/>
        </p:nvGraphicFramePr>
        <p:xfrm>
          <a:off x="514350" y="1257300"/>
          <a:ext cx="8115300" cy="3219450"/>
        </p:xfrm>
        <a:graphic>
          <a:graphicData uri="http://schemas.openxmlformats.org/drawingml/2006/table">
            <a:tbl>
              <a:tblPr firstRow="1" bandRow="1"/>
              <a:tblGrid>
                <a:gridCol w="1514475"/>
                <a:gridCol w="3152775"/>
                <a:gridCol w="3448050"/>
              </a:tblGrid>
              <a:tr h="438150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Elemento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Qué decides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Ejemplo en una PyME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</a:tr>
              <a:tr h="6953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Fuente oficial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Qué documento manda cuando hay dud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El tarifario 2026, no el correo de un vendedor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  <a:tr h="6953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Versión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Cómo sabes que el dato está vigente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Fecha de última actualización visible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</a:tr>
              <a:tr h="6953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Permis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Qué perfiles pueden consultar cada fuente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Costos solo para gerenci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  <a:tr h="6953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Conflict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Qué pasa si dos fuentes se contradicen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Gana la marcada como oficial; se report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 despensa del asistente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10-r01-oa02"/>
              </a:rPr>
              <a:t><![CDATA[Conocimiento corporativo, permisos y fuent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9 / 15]]></a:t>
            </a:r>
          </a:p>
        </p:txBody>
      </p:sp>
      <p:sp>
        <p:nvSpPr>
          <p:cNvPr id="7" name="" descr=""/>
          <p:cNvSpPr/>
          <p:nvPr/>
        </p:nvSpPr>
        <p:spPr>
          <a:xfrm>
            <a:off x="514350" y="1219200"/>
            <a:ext cx="8115300" cy="2047875"/>
          </a:xfrm>
          <a:prstGeom prst="roundRect">
            <a:avLst/>
          </a:prstGeom>
          <a:solidFill>
            <a:srgbClr val="FDECE6">
              <a:alpha val="100000"/>
            </a:srgbClr>
          </a:solidFill>
          <a:ln w="9525">
            <a:solidFill>
              <a:srgbClr val="E7BCA7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 descr=""/>
          <p:cNvSpPr/>
          <p:nvPr/>
        </p:nvSpPr>
        <p:spPr>
          <a:xfrm>
            <a:off x="514350" y="1219200"/>
            <a:ext cx="38100" cy="2047875"/>
          </a:xfrm>
          <a:prstGeom prst="roundRect">
            <a:avLst/>
          </a:prstGeom>
          <a:solidFill>
            <a:srgbClr val="E7BCA7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685800" y="1219200"/>
            <a:ext cx="77724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in permisos, el RAG filtra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85800" y="1619250"/>
            <a:ext cx="7772400" cy="16097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 error clásico: indexar TODOS los documentos en una sola base y dar acceso total al chat. Entonces cualquiera puede preguntar por sueldos o datos de clientes.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 permiso debe aplicarse en la recuperación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, no solo en la pantalla: si el perfil no puede ver el documento, el buscador ni siquiera debe devolverlo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1 · Relacionar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10-r01-oa02"/>
              </a:rPr>
              <a:t><![CDATA[Conocimiento corporativo, permisos y fuent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0 / 1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La despensa del asistent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laciona cada riesgo con la medida que lo previene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1990725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Columna A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226695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1. El asistente responde con un tarifario viejo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514350" y="2619375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2. Un pasante consulta costos internos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514350" y="297180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3. Dos documentos dicen cosas distintas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514350" y="3324225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4. Una respuesta no se puede auditar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514350" y="367665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Columna B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628650" y="395287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Filtrar por permiso durante la búsqueda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628650" y="430530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Definir cuál manda y reportar el conflicto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1 · Relacionar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10-r01-oa02"/>
              </a:rPr>
              <a:t><![CDATA[Conocimiento corporativo, permisos y fuent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1 / 1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628650" y="121920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Exigir cita de documento y sección]]></a:t>
            </a:r>
          </a:p>
        </p:txBody>
      </p:sp>
      <p:sp>
        <p:nvSpPr>
          <p:cNvPr id="8" name=""/>
          <p:cNvSpPr txBox="1"/>
          <p:nvPr/>
        </p:nvSpPr>
        <p:spPr>
          <a:xfrm>
            <a:off x="628650" y="157162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) Marcar fuente oficial con fecha de vigencia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2 · Opción múltiple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10-r01-oa02"/>
              </a:rPr>
              <a:t><![CDATA[Conocimiento corporativo, permisos y fuent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2 / 1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La despensa del asistent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 gerente de RR. HH. pide que el asistente responda dudas de sueldos a todo el personal. ¿Cuál es la mejor respuesta?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232410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Sí, agregar la nómina al índice para todos: es un solo sistema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66750" y="2695575"/>
            <a:ext cx="7962900" cy="981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Aclarar que los sueldos son confidenciales y proponer un asistente que explique ]]></a:t>
            </a:r>
            <a:r>
              <a:rPr lang="en-US" i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lítica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de sueldo sin revelar cifras de otros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66750" y="3705225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Prohibir el asistente para RR. HH.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666750" y="4086225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) Subir la nómina pero decirle al modelo que no las mencione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3 · Verdadero o falso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10-r01-oa02"/>
              </a:rPr>
              <a:t><![CDATA[Conocimiento corporativo, permisos y fuent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3 / 1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La despensa del asistent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asta con aplicar los permisos en la interfaz (ocultar el botón) para que un perfil no acceda a información restringida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232410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Verdadero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66750" y="2695575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Falso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4 · Reflex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10-r01-oa02"/>
              </a:rPr>
              <a:t><![CDATA[Conocimiento corporativo, permisos y fuent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4 / 1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La despensa del asistent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10763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ra el asistente del área que elegiste antes, escribe: (a) las 3 fuentes oficiales que sí usará, (b) al menos una fuente que NO debe tocar, (c) un perfil que no puede ver cierta información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695575"/>
            <a:ext cx="81153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sta: Si no puedes nombrar la fuente oficial, ese dato todavía no es consultable de forma confiable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3400425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regunta abierta · las respuestas personales no se incluyen en esta exportación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 despensa del asistente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10-r01-oa02"/>
              </a:rPr>
              <a:t><![CDATA[Conocimiento corporativo, permisos y fuent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5 / 1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guiente paso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i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razabilidad y escalamiento huma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— cómo cada respuesta deja rastro de su origen y cuándo el asistente debe llamar a una persona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28600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3" tooltip="/object/iav-c10-r01-oa01"/>
              </a:rPr>
              <a:t><![CDATA[Sigue: De chatbot genérico a asistente experto de área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657475"/>
            <a:ext cx="8115300" cy="3048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bjeto de la misma ruta para continuar aprendiendo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3019425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4" tooltip="/object/iav-c10-r01-oa03"/>
              </a:rPr>
              <a:t><![CDATA[Sigue: Trazabilidad y escalamiento humano confiable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514350" y="3390900"/>
            <a:ext cx="8115300" cy="3048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bjeto de la misma ruta para continuar aprendiendo.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Lumbre">
  <a:themeElements>
    <a:clrScheme name="Lumbre">
      <a:dk1>
        <a:sysClr val="windowText" lastClr="000000"/>
      </a:dk1>
      <a:lt1>
        <a:sysClr val="window" lastClr="FFFFFF"/>
      </a:lt1>
      <a:dk2>
        <a:srgbClr val="172033"/>
      </a:dk2>
      <a:lt2>
        <a:srgbClr val="E8E3D8"/>
      </a:lt2>
      <a:accent1>
        <a:srgbClr val="BF4018"/>
      </a:accent1>
      <a:accent2>
        <a:srgbClr val="FFB000"/>
      </a:accent2>
      <a:accent3>
        <a:srgbClr val="2F7A5C"/>
      </a:accent3>
      <a:accent4>
        <a:srgbClr val="5C6577"/>
      </a:accent4>
      <a:accent5>
        <a:srgbClr val="9A6B4F"/>
      </a:accent5>
      <a:accent6>
        <a:srgbClr val="4EA72E"/>
      </a:accent6>
      <a:hlink>
        <a:srgbClr val="BF4018"/>
      </a:hlink>
      <a:folHlink>
        <a:srgbClr val="5C6577"/>
      </a:folHlink>
    </a:clrScheme>
    <a:fontScheme name="Lumbre">
      <a:majorFont>
        <a:latin typeface="Calibri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Lumbre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Lumbre</dc:creator>
  <cp:lastModifiedBy>Lumbre</cp:lastModifiedBy>
  <dcterms:created xsi:type="dcterms:W3CDTF">2026-10-25T00:40:53Z</dcterms:created>
  <dcterms:modified xsi:type="dcterms:W3CDTF">2026-10-25T00:40:53Z</dcterms:modified>
  <dc:title>Conocimiento corporativo, permisos y fuentes</dc:title>
  <dc:description>Presentación editable del OA «Conocimiento corporativo, permisos y fuentes». Enlace: https://tecnologia.lumbre.lat/object/iav-c10-r01-oa02</dc:description>
  <dc:subject>Objeto de aprendizaje</dc:subject>
  <cp:keywords>Lumbre, objeto de aprendizaje, formación</cp:keywords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