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0-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0-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0-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iav-c10-r01-oa0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9BkjZkHoUh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0-r01-oa0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 cada respuesta se pueda probar»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onoce la señal de escalamiento (fuera de alcance, dato sensible, cliente molesto, baja confianza). → Avisa con claridad que pasará el caso a una persona (sin hacer de más). → Resuelve el contexto: qué preguntó, qué encontró, por qué escala. → Entrega a la persona/ruta correcta según el tipo de caso. → Registra el evento en la bitácora para revisar patrones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detectar, luego avisar, después **preparar el contexto** para que el humano no empiece de cero, entregar a la persona adecuada y por último registrar. Registrar es lo que te deja ver qué casos se escalan siempre y podrían automatiz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flujo de handoff efectivo detecta, notifica, pasa contexto, enruta y registra; el contexto reduce la fricción para el agente hu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0-r01-oa0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rdenar la secuencia»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no hay fuente clara para la respuesta, el asistente improvisa una para no dejar al cliente esper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Improvizar sin fuente es exactamente la alucinación que juramos evitar. Las otras dos son buenos disparadores de escalamiento (monto sensible, emoción negativa). Lo que no va es "inventar para no cal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te ausencia de fuente, el comportamiento correcto es escalar o abstenerse, nunca generar una respuesta sin base en un contexto de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0-r01-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ara detectar patrones: si algo se escala siempre, o falta información en las fuentes o es una regla que debe automatizarse con guar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itácora alimenta la **mejora continua**: los escalamientos repetidos revelan huecos de conocimiento o reglas que sí pueden automatizarse de forma segura. Es tu lista de pendientes real, no su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alizar eventos de handoff es una fuente principal para prioritar mejoras de un asistente (qué falta, qué automatizar, qué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0-r01-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ara tu asistente de área, escribe tres disparadores de escalamiento concretos (una cifra, una emoción, un tema sensible) y a quién debe entregar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0-r01-oa0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813" r:id="rId1"/>
    <p:sldLayoutId id="2481920814" r:id="rId2"/>
    <p:sldLayoutId id="2481920815" r:id="rId3"/>
    <p:sldLayoutId id="248192081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05bd39e380e4362504d146bb68347aae71cf1c4e839ec3a1.jpg"/>
  <Relationship Id="rId3" Type="http://schemas.openxmlformats.org/officeDocument/2006/relationships/hyperlink" Target="https://tecnologia.lumbre.lat/object/iav-c10-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0-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0-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0-r01-oa03" TargetMode="External"/>
  <Relationship Id="rId3" Type="http://schemas.openxmlformats.org/officeDocument/2006/relationships/hyperlink" Target="https://tecnologia.lumbre.lat/object/iav-c10-r01-oa03" TargetMode="External"/>
  <Relationship Id="rId4" Type="http://schemas.openxmlformats.org/officeDocument/2006/relationships/hyperlink" Target="https://tecnologia.lumbre.lat/object/iav-c10-r01-oa03"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9BkjZkHoUhs2.jpg"/>
  <Relationship Id="rId3" Type="http://schemas.openxmlformats.org/officeDocument/2006/relationships/hyperlink" Target="https://tecnologia.lumbre.lat/object/iav-c10-r01-oa03" TargetMode="External"/>
  <Relationship Id="rId4" Type="http://schemas.openxmlformats.org/officeDocument/2006/relationships/hyperlink" Target="https://www.youtube.com/watch?v=9BkjZkHoUhs" TargetMode="External"/>
  <Relationship Id="rId5" Type="http://schemas.openxmlformats.org/officeDocument/2006/relationships/hyperlink" Target="https://www.youtube.com/watch?v=9BkjZkHoUhs"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0-r01-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0-r01-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0-r01-oa03"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0-r01-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0-r01-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0-r01-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0-r01-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0-r01-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0-r01-oa03" TargetMode="External"/>
  <Relationship Id="rId3" Type="http://schemas.openxmlformats.org/officeDocument/2006/relationships/hyperlink" Target="/object/iav-c10-r01-oa01" TargetMode="External"/>
  <Relationship Id="rId4" Type="http://schemas.openxmlformats.org/officeDocument/2006/relationships/hyperlink" Target="/object/iav-c10-r01-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razabi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cala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um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fiabl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10-r01-oa03"/>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0-r01-oa03"/>
              </a:rPr>
              <a:t><![CDATA[Trazabilidad y escalamiento humano confi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cómo un asistente deja evidencia auditable de cada respuesta (fuente, versión, fecha) y define reglas claras para escalar a una persona sin fricción.]]></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empresa no basta con responder bien: hay que poder probar de dónde salió y saber a quién le toca cuando el asistente no debe decidir.]]></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0-r01-oa03"/>
              </a:rPr>
              <a:t><![CDATA[Trazabilidad y escalamiento humano confi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4]]></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razabilidad · escalamiento · auditoría · supervis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cada respuesta se pueda prob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0-r01-oa03"/>
              </a:rPr>
              <a:t><![CDATA[Trazabilidad y escalamiento humano confi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magen libre de Wikimedia Commons (CC BY-SA 4.0, autor: Sdepares)]]></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wikimedia.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cada respuesta se pueda prob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10-r01-oa03"/>
              </a:rPr>
              <a:t><![CDATA[Trazabilidad y escalamiento humano confi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4]]></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onstruye agentes de IA para atención al cliente]]></a:t>
            </a:r>
          </a:p>
        </p:txBody>
      </p:sp>
      <p:sp>
        <p:nvSpPr>
          <p:cNvPr id="10" name=""/>
          <p:cNvSpPr txBox="1"/>
          <p:nvPr/>
        </p:nvSpPr>
        <p:spPr>
          <a:xfrm>
            <a:off x="4362450" y="2362200"/>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pasar de un chatbot genérico a un asistente que resuelve soporte. El curso añade conocimiento propio, permisos y escalamiento.]]></a:t>
            </a:r>
          </a:p>
        </p:txBody>
      </p:sp>
      <p:sp>
        <p:nvSpPr>
          <p:cNvPr id="11" name=""/>
          <p:cNvSpPr txBox="1"/>
          <p:nvPr/>
        </p:nvSpPr>
        <p:spPr>
          <a:xfrm>
            <a:off x="4362450" y="37909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cada respuesta se pueda prob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0-r01-oa03"/>
              </a:rPr>
              <a:t><![CDATA[Trazabilidad y escalamiento humano confi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chat de consumo, una respuesta aproximada da igual. En una empresa, no: alguien cotizó un precio, aplicó una política de devolución o le dijo a un empleado cuántos días le tocaban. Si eso sale mal, necesitas saber ]]></a:t>
            </a:r>
            <a:r>
              <a:rPr lang="en-US" b="1" strike="noStrike" sz="2100" spc="0" u="none" cap="none">
                <a:solidFill>
                  <a:srgbClr val="1B2438">
                    <a:alpha val="100000"/>
                  </a:srgbClr>
                </a:solidFill>
                <a:latin typeface="Calibri"/>
              </a:rPr>
              <a:t><![CDATA[de dónde sacó el asistente la información]]></a:t>
            </a:r>
            <a:r>
              <a:rPr lang="en-US" strike="noStrike" sz="2100" spc="0" u="none" cap="none">
                <a:solidFill>
                  <a:srgbClr val="1B2438">
                    <a:alpha val="100000"/>
                  </a:srgbClr>
                </a:solidFill>
                <a:latin typeface="Calibri"/>
              </a:rPr>
              <a:t><![CDATA[. Eso es ]]></a:t>
            </a:r>
            <a:r>
              <a:rPr lang="en-US" b="1" strike="noStrike" sz="2100" spc="0" u="none" cap="none">
                <a:solidFill>
                  <a:srgbClr val="1B2438">
                    <a:alpha val="100000"/>
                  </a:srgbClr>
                </a:solidFill>
                <a:latin typeface="Calibri"/>
              </a:rPr>
              <a:t><![CDATA[trazabilidad]]></a:t>
            </a:r>
            <a:r>
              <a:rPr lang="en-US" strike="noStrike" sz="2100" spc="0" u="none" cap="none">
                <a:solidFill>
                  <a:srgbClr val="1B2438">
                    <a:alpha val="100000"/>
                  </a:srgbClr>
                </a:solidFill>
                <a:latin typeface="Calibri"/>
              </a:rPr>
              <a:t><![CDATA[: cada respuesta arrastra su fuente, su versión y su fecha.]]></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zabilidad no es burocracia: es lo que convierte un pasatiempo en una herramienta que un negocio se atreve a us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cada respuesta se pueda prob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0-r01-oa03"/>
              </a:rPr>
              <a:t><![CDATA[Trazabilidad y escalamiento humano confi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4]]></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oda respuesta auditable en 4 dato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a respuesta debería poder mostrar: ]]></a:t>
            </a:r>
            <a:r>
              <a:rPr lang="en-US" b="1" strike="noStrike" sz="2000" spc="0" u="none" cap="none">
                <a:solidFill>
                  <a:srgbClr val="1B2438">
                    <a:alpha val="100000"/>
                  </a:srgbClr>
                </a:solidFill>
                <a:latin typeface="Calibri"/>
              </a:rPr>
              <a:t><![CDATA[documento de orige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cción o párraf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ersión/fecha]]></a:t>
            </a:r>
            <a:r>
              <a:rPr lang="en-US" strike="noStrike" sz="2000" spc="0" u="none" cap="none">
                <a:solidFill>
                  <a:srgbClr val="1B2438">
                    <a:alpha val="100000"/>
                  </a:srgbClr>
                </a:solidFill>
                <a:latin typeface="Calibri"/>
              </a:rPr>
              <a:t><![CDATA[ de ese documento y, si es posible, un ]]></a:t>
            </a:r>
            <a:r>
              <a:rPr lang="en-US" b="1" strike="noStrike" sz="2000" spc="0" u="none" cap="none">
                <a:solidFill>
                  <a:srgbClr val="1B2438">
                    <a:alpha val="100000"/>
                  </a:srgbClr>
                </a:solidFill>
                <a:latin typeface="Calibri"/>
              </a:rPr>
              <a:t><![CDATA[enlace]]></a:t>
            </a:r>
            <a:r>
              <a:rPr lang="en-US" strike="noStrike" sz="2000" spc="0" u="none" cap="none">
                <a:solidFill>
                  <a:srgbClr val="1B2438">
                    <a:alpha val="100000"/>
                  </a:srgbClr>
                </a:solidFill>
                <a:latin typeface="Calibri"/>
              </a:rPr>
              <a:t><![CDATA[ para abrirlo. Sin esos cuatro, la respuesta es una opin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scalar a un huma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0-r01-oa03"/>
              </a:rPr>
              <a:t><![CDATA[Trazabilidad y escalamiento humano confi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sistente debe conocer sus fronteras y ]]></a:t>
            </a:r>
            <a:r>
              <a:rPr lang="en-US" b="1" strike="noStrike" sz="2100" spc="0" u="none" cap="none">
                <a:solidFill>
                  <a:srgbClr val="1B2438">
                    <a:alpha val="100000"/>
                  </a:srgbClr>
                </a:solidFill>
                <a:latin typeface="Calibri"/>
              </a:rPr>
              <a:t><![CDATA[ceder el turno sin dolor]]></a:t>
            </a:r>
            <a:r>
              <a:rPr lang="en-US" strike="noStrike" sz="2100" spc="0" u="none" cap="none">
                <a:solidFill>
                  <a:srgbClr val="1B2438">
                    <a:alpha val="100000"/>
                  </a:srgbClr>
                </a:solidFill>
                <a:latin typeface="Calibri"/>
              </a:rPr>
              <a:t><![CDATA[. Escalar bien no es fallar: es proteger al cliente y a la empresa. El peor escenario no es que diga 'no sé'; es que decida algo delicado que nunca debi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0-r01-oa03"/>
              </a:rPr>
              <a:t><![CDATA[Trazabilidad y escalamiento humano confi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ándo escalar a un huma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flujo cuando el asistente detecta un caso que debe escala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visa con claridad que pasará el caso a una persona (sin hacer de más).]]></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uelve el contexto: qué preguntó, qué encontró, por qué escala.]]></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trega a la persona/ruta correcta según el tipo de caso.]]></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 el evento en la bitácora para revisar patrones despué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0-r01-oa03"/>
              </a:rPr>
              <a:t><![CDATA[Trazabilidad y escalamiento humano confi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conoce la señal de escalamiento (fuera de alcance, dato sensible, cliente molesto, baja confianz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0-r01-oa03"/>
              </a:rPr>
              <a:t><![CDATA[Trazabilidad y escalamiento humano confi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ándo escalar a un huma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quipo describe las reglas de escalamiento de su asistente. Una regla es peligrosa. Márcal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el cliente pide un reembolso mayor a 5,000 pesos, se escala a un superviso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no hay fuente clara para la respuesta, el asistente improvisa una para no dejar al cliente esperan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cliente escribe enfadado dos veces seguidas, se ofrece pasar con una perso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0-r01-oa03"/>
              </a:rPr>
              <a:t><![CDATA[Trazabilidad y escalamiento humano confi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ándo escalar a un human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conviene ]]></a:t>
            </a:r>
            <a:r>
              <a:rPr lang="en-US" b="1" i="1" strike="noStrike" sz="2100" spc="0" u="none" cap="none">
                <a:solidFill>
                  <a:srgbClr val="1B2438">
                    <a:alpha val="100000"/>
                  </a:srgbClr>
                </a:solidFill>
                <a:latin typeface="Calibri"/>
              </a:rPr>
              <a:t><![CDATA[registrar]]></a:t>
            </a:r>
            <a:r>
              <a:rPr lang="en-US" b="1" strike="noStrike" sz="2100" spc="0" u="none" cap="none">
                <a:solidFill>
                  <a:srgbClr val="1B2438">
                    <a:alpha val="100000"/>
                  </a:srgbClr>
                </a:solidFill>
                <a:latin typeface="Calibri"/>
              </a:rPr>
              <a:t><![CDATA[ cada escalamiento en una bitácor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a castigar al asistente cuando falla.]]></a:t>
            </a:r>
          </a:p>
        </p:txBody>
      </p:sp>
      <p:sp>
        <p:nvSpPr>
          <p:cNvPr id="10" name=""/>
          <p:cNvSpPr txBox="1"/>
          <p:nvPr/>
        </p:nvSpPr>
        <p:spPr>
          <a:xfrm>
            <a:off x="666750" y="23717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a detectar patrones: si algo se escala siempre, o falta información en las fuentes o es una regla que debe automatizarse con guardas.]]></a:t>
            </a:r>
          </a:p>
        </p:txBody>
      </p:sp>
      <p:sp>
        <p:nvSpPr>
          <p:cNvPr id="11" name=""/>
          <p:cNvSpPr txBox="1"/>
          <p:nvPr/>
        </p:nvSpPr>
        <p:spPr>
          <a:xfrm>
            <a:off x="666750" y="3381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la ley lo exige en todos los casos.]]></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ocupar espacio en el disc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0-r01-oa03"/>
              </a:rPr>
              <a:t><![CDATA[Trazabilidad y escalamiento humano confi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ándo escalar a un human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tu asistente de área, escribe tres disparadores de escalamiento concretos (una cifra, una emoción, un tema sensible) y a quién debe entregar cada uno.]]></a:t>
            </a:r>
          </a:p>
        </p:txBody>
      </p:sp>
      <p:sp>
        <p:nvSpPr>
          <p:cNvPr id="9"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Buen disparador: algo medible o observable, no "cuando sea difícil".]]></a:t>
            </a:r>
          </a:p>
        </p:txBody>
      </p:sp>
      <p:sp>
        <p:nvSpPr>
          <p:cNvPr id="10" name=""/>
          <p:cNvSpPr txBox="1"/>
          <p:nvPr/>
        </p:nvSpPr>
        <p:spPr>
          <a:xfrm>
            <a:off x="514350" y="3400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scalar a un huma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0-r01-oa03"/>
              </a:rPr>
              <a:t><![CDATA[Trazabilidad y escalamiento humano confi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 especificarás un asistente experto completo para un área: rol, fuentes, permisos, trazabilidad y escalamiento.]]></a:t>
            </a:r>
          </a:p>
        </p:txBody>
      </p:sp>
      <p:sp>
        <p:nvSpPr>
          <p:cNvPr id="8" name=""/>
          <p:cNvSpPr txBox="1"/>
          <p:nvPr/>
        </p:nvSpPr>
        <p:spPr>
          <a:xfrm>
            <a:off x="514350" y="2286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object/iav-c10-r01-oa01"/>
              </a:rPr>
              <a:t><![CDATA[Sigue: De chatbot genérico a asistente experto de área]]></a:t>
            </a:r>
          </a:p>
        </p:txBody>
      </p:sp>
      <p:sp>
        <p:nvSpPr>
          <p:cNvPr id="9" name=""/>
          <p:cNvSpPr txBox="1"/>
          <p:nvPr/>
        </p:nvSpPr>
        <p:spPr>
          <a:xfrm>
            <a:off x="514350" y="26574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Objeto de la misma ruta para continuar aprendiendo.]]></a:t>
            </a:r>
          </a:p>
        </p:txBody>
      </p:sp>
      <p:sp>
        <p:nvSpPr>
          <p:cNvPr id="10" name=""/>
          <p:cNvSpPr txBox="1"/>
          <p:nvPr/>
        </p:nvSpPr>
        <p:spPr>
          <a:xfrm>
            <a:off x="514350" y="3019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object/iav-c10-r01-oa02"/>
              </a:rPr>
              <a:t><![CDATA[Sigue: Conocimiento corporativo, permisos y fuentes]]></a:t>
            </a:r>
          </a:p>
        </p:txBody>
      </p:sp>
      <p:sp>
        <p:nvSpPr>
          <p:cNvPr id="11" name=""/>
          <p:cNvSpPr txBox="1"/>
          <p:nvPr/>
        </p:nvSpPr>
        <p:spPr>
          <a:xfrm>
            <a:off x="514350" y="33909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Objeto de la misma ruta para continuar aprendien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2026-10-25T05:02:20Z</dcterms:created>
  <dcterms:modified xsi:type="dcterms:W3CDTF">2026-10-25T05:02:20Z</dcterms:modified>
  <dc:title>Trazabilidad y escalamiento humano confiable</dc:title>
  <dc:description>Presentación editable del OA «Trazabilidad y escalamiento humano confiable». Enlace: https://tecnologia.lumbre.lat/object/iav-c10-r01-oa03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