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Roadwise Consul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iav-c11-r01-oa03]]></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iav-c11-r01-oa03]]></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iav-c11-r01-oa0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tecnologia.lumbre.lat/object/iav-c11-r01-oa0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deo externo de YouTube: https://www.youtube.com/watch?v=u2Ms34GE14U]]></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descargó ni se incrustó el video. La tarjeta enlaza a la reproducción pública; requiere conexión a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iav-c11-r01-oa0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API necesita saber quién llama»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iav-c11-r01-oa03]]></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arrativa ramificada del OA. Enlace: https://tecnologia.lumbre.lat/object/iav-c11-r01-oa03]]></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ónde pongo esta llave?» (2 de 3).]]></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ónde pongo esta llave?» (3 de 3).]]></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Guardarla en una variable de entorno del servidor y que el código solo la referenci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secreto vive en el entorno del servidor; el código lo referencia. Subirlo, aunque sea a un repo privado, o exponerlo en el navegador son fug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llaves se guardan en variables de entorno fuera del código y del repositorio; el código solo lee el valor desde el entor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iav-c11-r01-oa03]]></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a vez expuesta, puede haber sido copiada aunque la borres. La acción correcta es **revocar** la llave y emitir una nue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nte una fuga, se revoca y regenera la credencial; borrar el archivo no deshace lo que alguien ya cop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iav-c11-r01-oa03]]></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Guardar la llave en una variable de entorno → Corre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Pegar la llave en el código y subirlo → Riesgo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Revocar una llave que crees expuesta → Corre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Usar la misma llave en cliente y servidor → Riesgo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Rotar (cambiar) las llaves de vez en cuando → Corre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Buenas: entorno, revocar al exponer, rotar. Malas: hardcodear, exponer en el cliente, reusar una llave en ambos l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iav-c11-r01-oa03]]></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Clasificar»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scribe tu plan de manejo de llaves para tu producto: dónde guardarás cada secreto, quién más podría verlo y qué harías si sospechas que una se filtr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iav-c11-r01-oa0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20832" r:id="rId1"/>
    <p:sldLayoutId id="2481920833" r:id="rId2"/>
    <p:sldLayoutId id="2481920834" r:id="rId3"/>
    <p:sldLayoutId id="2481920835"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568576c57b281c605b5b6efc964ac2c7dbbbf436a0190fd91.jpg"/>
  <Relationship Id="rId3" Type="http://schemas.openxmlformats.org/officeDocument/2006/relationships/hyperlink" Target="https://tecnologia.lumbre.lat/object/iav-c11-r01-oa03"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11-r01-oa03"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11-r01-oa03" TargetMode="External"/>
  <Relationship Id="rId3" Type="http://schemas.openxmlformats.org/officeDocument/2006/relationships/hyperlink" Target="https://tecnologia.lumbre.lat/object/iav-c11-r01-oa03" TargetMode="External"/>
  <Relationship Id="rId4" Type="http://schemas.openxmlformats.org/officeDocument/2006/relationships/hyperlink" Target="https://tecnologia.lumbre.lat/object/iav-c11-r01-oa03"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yt-u2Ms34GE14U2.jpg"/>
  <Relationship Id="rId3" Type="http://schemas.openxmlformats.org/officeDocument/2006/relationships/hyperlink" Target="https://tecnologia.lumbre.lat/object/iav-c11-r01-oa03" TargetMode="External"/>
  <Relationship Id="rId4" Type="http://schemas.openxmlformats.org/officeDocument/2006/relationships/hyperlink" Target="https://www.youtube.com/watch?v=u2Ms34GE14U" TargetMode="External"/>
  <Relationship Id="rId5" Type="http://schemas.openxmlformats.org/officeDocument/2006/relationships/hyperlink" Target="https://www.youtube.com/watch?v=u2Ms34GE14U" TargetMode="External"/>
  <Relationship Id="rId6"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11-r01-oa03"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11-r01-oa03"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11-r01-oa03"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11-r01-oa03"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11-r01-oa03"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11-r01-oa03"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11-r01-oa03"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11-r01-oa03"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11-r01-oa03"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11-r01-oa03"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11-r01-oa03"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11-r01-oa03"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11-r01-oa03"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11-r01-oa03"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oken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utenticació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lav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roteg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u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cceso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Roadwise Consul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tecnologia.lumbre.lat/object/iav-c11-r01-oa03"/>
              </a:rPr>
              <a:t><![CDATA[Ver el OA en tecnologi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11-r01-oa03"/>
              </a:rPr>
              <a:t><![CDATA[Tokens, autenticación y claves: protege tus ac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tender qué es un token o llave de API y cómo protegerlo (variables de entorno, nunca en el código ni en el repositorio) al construir con IA.]]></a:t>
            </a:r>
          </a:p>
        </p:txBody>
      </p:sp>
      <p:sp>
        <p:nvSpPr>
          <p:cNvPr id="9" name=""/>
          <p:cNvSpPr txBox="1"/>
          <p:nvPr/>
        </p:nvSpPr>
        <p:spPr>
          <a:xfrm>
            <a:off x="514350" y="2628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9146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PI reconoce a tu app gracias a una llave. Aquí aprendes qué es un token y el hábito que evita que se filtre y te vacíe la cuenta.]]></a:t>
            </a:r>
          </a:p>
        </p:txBody>
      </p:sp>
      <p:sp>
        <p:nvSpPr>
          <p:cNvPr id="11" name=""/>
          <p:cNvSpPr txBox="1"/>
          <p:nvPr/>
        </p:nvSpPr>
        <p:spPr>
          <a:xfrm>
            <a:off x="514350" y="3714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Roadwise Consulting]]></a:t>
            </a:r>
          </a:p>
        </p:txBody>
      </p:sp>
      <p:sp>
        <p:nvSpPr>
          <p:cNvPr id="12" name=""/>
          <p:cNvSpPr txBox="1"/>
          <p:nvPr/>
        </p:nvSpPr>
        <p:spPr>
          <a:xfrm>
            <a:off x="514350" y="410527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tokens · autenticación · seguridad · variables de entorn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API necesita saber quién lla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11-r01-oa03"/>
              </a:rPr>
              <a:t><![CDATA[Tokens, autenticación y claves: protege tus ac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Imagen libre de Wikimedia Commons (CC BY-SA 4.0, autor: Acorletti)]]></a:t>
            </a:r>
          </a:p>
        </p:txBody>
      </p:sp>
      <p:sp>
        <p:nvSpPr>
          <p:cNvPr id="9" name=""/>
          <p:cNvSpPr txBox="1"/>
          <p:nvPr/>
        </p:nvSpPr>
        <p:spPr>
          <a:xfrm>
            <a:off x="514350" y="24384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No se encontró el archivo assets/wikimedia.webp.]]></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API necesita saber quién lla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tecnologia.lumbre.lat/object/iav-c11-r01-oa03"/>
              </a:rPr>
              <a:t><![CDATA[Tokens, autenticación y claves: protege tus ac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8]]></a:t>
            </a:r>
          </a:p>
        </p:txBody>
      </p:sp>
      <p:sp>
        <p:nvSpPr>
          <p:cNvPr id="7" name="" descr=""/>
          <p:cNvSpPr/>
          <p:nvPr/>
        </p:nvSpPr>
        <p:spPr>
          <a:xfrm>
            <a:off x="514350" y="1333500"/>
            <a:ext cx="3619500" cy="257175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8" name="" descr="Miniatura del recurso"/>
          <p:cNvPicPr>
            <a:picLocks noChangeAspect="1"/>
          </p:cNvPicPr>
          <p:nvPr/>
        </p:nvPicPr>
        <p:blipFill>
          <a:blip r:embed="rId2"/>
          <a:stretch>
            <a:fillRect/>
          </a:stretch>
        </p:blipFill>
        <p:spPr>
          <a:xfrm>
            <a:off x="733425" y="1428750"/>
            <a:ext cx="3171825" cy="2381250"/>
          </a:xfrm>
          <a:prstGeom prst="rect">
            <a:avLst/>
          </a:prstGeom>
          <a:noFill/>
        </p:spPr>
      </p:pic>
      <p:sp>
        <p:nvSpPr>
          <p:cNvPr id="9" name=""/>
          <p:cNvSpPr txBox="1"/>
          <p:nvPr/>
        </p:nvSpPr>
        <p:spPr>
          <a:xfrm>
            <a:off x="4362450" y="1352550"/>
            <a:ext cx="4267200" cy="12858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Qué es una API? - La mejor explicación en español]]></a:t>
            </a:r>
          </a:p>
        </p:txBody>
      </p:sp>
      <p:sp>
        <p:nvSpPr>
          <p:cNvPr id="10" name=""/>
          <p:cNvSpPr txBox="1"/>
          <p:nvPr/>
        </p:nvSpPr>
        <p:spPr>
          <a:xfrm>
            <a:off x="4362450" y="2771775"/>
            <a:ext cx="4267200" cy="1314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xplicación clara y breve de qué es una API y cómo se comunican las aplicaciones. Ideal antes de integrar servicios con IA.]]></a:t>
            </a:r>
          </a:p>
        </p:txBody>
      </p:sp>
      <p:sp>
        <p:nvSpPr>
          <p:cNvPr id="11" name=""/>
          <p:cNvSpPr txBox="1"/>
          <p:nvPr/>
        </p:nvSpPr>
        <p:spPr>
          <a:xfrm>
            <a:off x="4362450" y="4200525"/>
            <a:ext cx="42672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Requiere conexión a internet.]]></a:t>
            </a:r>
          </a:p>
        </p:txBody>
      </p:sp>
      <p:sp>
        <p:nvSpPr>
          <p:cNvPr id="12" name="" descr=""/>
          <p:cNvSpPr/>
          <p:nvPr/>
        </p:nvSpPr>
        <p:spPr>
          <a:xfrm>
            <a:off x="4362450" y="4133850"/>
            <a:ext cx="2724150" cy="495300"/>
          </a:xfrm>
          <a:prstGeom prst="roundRect">
            <a:avLst/>
          </a:prstGeom>
          <a:solidFill>
            <a:srgbClr val="BF4018">
              <a:alpha val="100000"/>
            </a:srgbClr>
          </a:solidFill>
          <a:ln w="9525">
            <a:noFill/>
          </a:ln>
        </p:spPr>
        <p:txBody>
          <a:bodyPr vertOverflow="clip" rtlCol="0" anchor="ctr"/>
          <a:lstStyle/>
          <a:p>
            <a:pPr algn="ctr"/>
            <a:r>
              <a:t/>
            </a:r>
          </a:p>
        </p:txBody>
      </p:sp>
      <p:sp>
        <p:nvSpPr>
          <p:cNvPr id="13" name=""/>
          <p:cNvSpPr txBox="1"/>
          <p:nvPr/>
        </p:nvSpPr>
        <p:spPr>
          <a:xfrm>
            <a:off x="4533900" y="4257675"/>
            <a:ext cx="238125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5" tooltip="Ver video en YouTube"/>
              </a:rPr>
              <a:t><![CDATA[Ver video en YouTub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API necesita saber quién lla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11-r01-oa03"/>
              </a:rPr>
              <a:t><![CDATA[Tokens, autenticación y claves: protege tus ac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8]]></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API pública no abre su puerta a cualquiera: necesita saber ]]></a:t>
            </a:r>
            <a:r>
              <a:rPr lang="en-US" b="1"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llama, con qué permiso y a quién cobrarle. Para eso existen las ]]></a:t>
            </a:r>
            <a:r>
              <a:rPr lang="en-US" b="1" strike="noStrike" sz="2100" spc="0" u="none" cap="none">
                <a:solidFill>
                  <a:srgbClr val="1B2438">
                    <a:alpha val="100000"/>
                  </a:srgbClr>
                </a:solidFill>
                <a:latin typeface="Calibri"/>
              </a:rPr>
              <a:t><![CDATA[llaves]]></a:t>
            </a:r>
            <a:r>
              <a:rPr lang="en-US" strike="noStrike" sz="2100" spc="0" u="none" cap="none">
                <a:solidFill>
                  <a:srgbClr val="1B2438">
                    <a:alpha val="100000"/>
                  </a:srgbClr>
                </a:solidFill>
                <a:latin typeface="Calibri"/>
              </a:rPr>
              <a:t><![CDATA[ (API keys) y los ]]></a:t>
            </a:r>
            <a:r>
              <a:rPr lang="en-US" b="1" strike="noStrike" sz="2100" spc="0" u="none" cap="none">
                <a:solidFill>
                  <a:srgbClr val="1B2438">
                    <a:alpha val="100000"/>
                  </a:srgbClr>
                </a:solidFill>
                <a:latin typeface="Calibri"/>
              </a:rPr>
              <a:t><![CDATA[tokens]]></a:t>
            </a:r>
            <a:r>
              <a:rPr lang="en-US" strike="noStrike" sz="2100" spc="0" u="none" cap="none">
                <a:solidFill>
                  <a:srgbClr val="1B2438">
                    <a:alpha val="100000"/>
                  </a:srgbClr>
                </a:solidFill>
                <a:latin typeface="Calibri"/>
              </a:rPr>
              <a:t><![CDATA[: credenciales que tu app adjunta a cada petición.]]></a:t>
            </a:r>
          </a:p>
        </p:txBody>
      </p:sp>
      <p:sp>
        <p:nvSpPr>
          <p:cNvPr id="8" name=""/>
          <p:cNvSpPr txBox="1"/>
          <p:nvPr/>
        </p:nvSpPr>
        <p:spPr>
          <a:xfrm>
            <a:off x="514350" y="26098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iensa en el token como la pulsera de un hotel: mientras la llevas, el servicio te reconoce y te deja pasar. Sin ella, no hay forma de saber que eres tú.]]></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API necesita saber quién lla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11-r01-oa03"/>
              </a:rPr>
              <a:t><![CDATA[Tokens, autenticación y claves: protege tus ac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8]]></a:t>
            </a:r>
          </a:p>
        </p:txBody>
      </p:sp>
      <p:sp>
        <p:nvSpPr>
          <p:cNvPr id="7" name="" descr=""/>
          <p:cNvSpPr/>
          <p:nvPr/>
        </p:nvSpPr>
        <p:spPr>
          <a:xfrm>
            <a:off x="514350" y="1219200"/>
            <a:ext cx="8115300" cy="14192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la de oro de las llaves]]></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a llave de API es un secreto. Si se filtra, alguien puede usar el servicio ]]></a:t>
            </a:r>
            <a:r>
              <a:rPr lang="en-US" b="1" strike="noStrike" sz="2000" spc="0" u="none" cap="none">
                <a:solidFill>
                  <a:srgbClr val="1B2438">
                    <a:alpha val="100000"/>
                  </a:srgbClr>
                </a:solidFill>
                <a:latin typeface="Calibri"/>
              </a:rPr>
              <a:t><![CDATA[a tu nombre y a tu costo]]></a:t>
            </a:r>
            <a:r>
              <a:rPr lang="en-US" strike="noStrike" sz="2000" spc="0" u="none" cap="none">
                <a:solidFill>
                  <a:srgbClr val="1B2438">
                    <a:alpha val="100000"/>
                  </a:srgbClr>
                </a:solidFill>
                <a:latin typeface="Calibri"/>
              </a:rPr>
              <a:t><![CDATA[. Nunca va en el código que subes a un repositorio, ni en imágenes, ni en el chat de la I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ónde SÍ y dónde NUNCA va una llav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11-r01-oa03"/>
              </a:rPr>
              <a:t><![CDATA[Tokens, autenticación y claves: protege tus ac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8]]></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atrón seguro: el secreto vive en el servidor; el código solo lo referenci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11-r01-oa03"/>
              </a:rPr>
              <a:t><![CDATA[Tokens, autenticación y claves: protege tus ac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8]]></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581275"/>
                <a:gridCol w="2000250"/>
                <a:gridCol w="35337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ug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Va la llave ahí?]]></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or qué]]></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ariable de entorno del servi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ive fuera del código y no se sube al reposito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rchivo de código a la vi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alquiera que vea el código la v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positorio públ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da expuesta al mundo en segun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 el navegador del usua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liente puede extraerla y robar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ónde SÍ y dónde NUNCA va una llav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11-r01-oa03"/>
              </a:rPr>
              <a:t><![CDATA[Tokens, autenticación y claves: protege tus ac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8]]></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a:t>
            </a:r>
            <a:r>
              <a:rPr lang="en-US" b="1" strike="noStrike" sz="2100" spc="0" u="none" cap="none">
                <a:solidFill>
                  <a:srgbClr val="1B2438">
                    <a:alpha val="100000"/>
                  </a:srgbClr>
                </a:solidFill>
                <a:latin typeface="Calibri"/>
              </a:rPr>
              <a:t><![CDATA[variable de entorno]]></a:t>
            </a:r>
            <a:r>
              <a:rPr lang="en-US" strike="noStrike" sz="2100" spc="0" u="none" cap="none">
                <a:solidFill>
                  <a:srgbClr val="1B2438">
                    <a:alpha val="100000"/>
                  </a:srgbClr>
                </a:solidFill>
                <a:latin typeface="Calibri"/>
              </a:rPr>
              <a:t><![CDATA[ es un valor que vive en la máquina donde corre tu app, no dentro del código. El código dice 'lee la llave del entorno' en vez de 'aquí está mi llave escrita'. Así puedes compartir y versionar el código sin compartir el secret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ónde pongo esta llave?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11-r01-oa03"/>
              </a:rPr>
              <a:t><![CDATA[Tokens, autenticación y claves: protege tus ac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000" spc="0" u="none" cap="none">
                <a:solidFill>
                  <a:srgbClr val="172033">
                    <a:alpha val="100000"/>
                  </a:srgbClr>
                </a:solidFill>
                <a:latin typeface="Calibri"/>
              </a:rPr>
              <a:t><![CDATA[Nodo start]]></a:t>
            </a:r>
          </a:p>
        </p:txBody>
      </p:sp>
      <p:sp>
        <p:nvSpPr>
          <p:cNvPr id="8" name=""/>
          <p:cNvSpPr txBox="1"/>
          <p:nvPr/>
        </p:nvSpPr>
        <p:spPr>
          <a:xfrm>
            <a:off x="514350" y="15716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engo una llave de API y voy a escribir el código.]]></a:t>
            </a:r>
          </a:p>
        </p:txBody>
      </p:sp>
      <p:sp>
        <p:nvSpPr>
          <p:cNvPr id="9" name=""/>
          <p:cNvSpPr txBox="1"/>
          <p:nvPr/>
        </p:nvSpPr>
        <p:spPr>
          <a:xfrm>
            <a:off x="628650" y="1943100"/>
            <a:ext cx="80010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alibri"/>
              </a:rPr>
              <a:t><![CDATA[→ Voy a compartirla en GitHub (va a peligro)]]></a:t>
            </a:r>
          </a:p>
        </p:txBody>
      </p:sp>
      <p:sp>
        <p:nvSpPr>
          <p:cNvPr id="10" name=""/>
          <p:cNvSpPr txBox="1"/>
          <p:nvPr/>
        </p:nvSpPr>
        <p:spPr>
          <a:xfrm>
            <a:off x="628650" y="2219325"/>
            <a:ext cx="80010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alibri"/>
              </a:rPr>
              <a:t><![CDATA[→ Corre en un servidor que controlo (va a entorno)]]></a:t>
            </a:r>
          </a:p>
        </p:txBody>
      </p:sp>
      <p:sp>
        <p:nvSpPr>
          <p:cNvPr id="11" name=""/>
          <p:cNvSpPr txBox="1"/>
          <p:nvPr/>
        </p:nvSpPr>
        <p:spPr>
          <a:xfrm>
            <a:off x="514350" y="2505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000" spc="0" u="none" cap="none">
                <a:solidFill>
                  <a:srgbClr val="172033">
                    <a:alpha val="100000"/>
                  </a:srgbClr>
                </a:solidFill>
                <a:latin typeface="Calibri"/>
              </a:rPr>
              <a:t><![CDATA[Nodo peligro]]></a:t>
            </a:r>
          </a:p>
        </p:txBody>
      </p:sp>
      <p:sp>
        <p:nvSpPr>
          <p:cNvPr id="12" name=""/>
          <p:cNvSpPr txBox="1"/>
          <p:nvPr/>
        </p:nvSpPr>
        <p:spPr>
          <a:xfrm>
            <a:off x="514350" y="28479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to: si la subes al repositorio, queda expuesta. Retírala del código y revócala si ya se fue.]]></a:t>
            </a:r>
          </a:p>
        </p:txBody>
      </p:sp>
      <p:sp>
        <p:nvSpPr>
          <p:cNvPr id="13" name=""/>
          <p:cNvSpPr txBox="1"/>
          <p:nvPr/>
        </p:nvSpPr>
        <p:spPr>
          <a:xfrm>
            <a:off x="628650" y="3533775"/>
            <a:ext cx="80010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alibri"/>
              </a:rPr>
              <a:t><![CDATA[→ La muevo a una variable de entorno (va a entorn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ónde pongo esta llave?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11-r01-oa03"/>
              </a:rPr>
              <a:t><![CDATA[Tokens, autenticación y claves: protege tus ac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000" spc="0" u="none" cap="none">
                <a:solidFill>
                  <a:srgbClr val="172033">
                    <a:alpha val="100000"/>
                  </a:srgbClr>
                </a:solidFill>
                <a:latin typeface="Calibri"/>
              </a:rPr>
              <a:t><![CDATA[Nodo entorno]]></a:t>
            </a:r>
          </a:p>
        </p:txBody>
      </p:sp>
      <p:sp>
        <p:nvSpPr>
          <p:cNvPr id="8" name=""/>
          <p:cNvSpPr txBox="1"/>
          <p:nvPr/>
        </p:nvSpPr>
        <p:spPr>
          <a:xfrm>
            <a:off x="514350" y="15716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Guarda la llave en una variable de entorno y haz que el código la lea desde ahí.]]></a:t>
            </a:r>
          </a:p>
        </p:txBody>
      </p:sp>
      <p:sp>
        <p:nvSpPr>
          <p:cNvPr id="9" name=""/>
          <p:cNvSpPr txBox="1"/>
          <p:nvPr/>
        </p:nvSpPr>
        <p:spPr>
          <a:xfrm>
            <a:off x="628650" y="2257425"/>
            <a:ext cx="80010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alibri"/>
              </a:rPr>
              <a:t><![CDATA[→ ¿Y si es una app 100% en el navegador? (va a proxy)]]></a:t>
            </a:r>
          </a:p>
        </p:txBody>
      </p:sp>
      <p:sp>
        <p:nvSpPr>
          <p:cNvPr id="10" name=""/>
          <p:cNvSpPr txBox="1"/>
          <p:nvPr/>
        </p:nvSpPr>
        <p:spPr>
          <a:xfrm>
            <a:off x="628650" y="2533650"/>
            <a:ext cx="80010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alibri"/>
              </a:rPr>
              <a:t><![CDATA[→ Listo, código limpio (va a fin)]]></a:t>
            </a:r>
          </a:p>
        </p:txBody>
      </p:sp>
      <p:sp>
        <p:nvSpPr>
          <p:cNvPr id="11" name=""/>
          <p:cNvSpPr txBox="1"/>
          <p:nvPr/>
        </p:nvSpPr>
        <p:spPr>
          <a:xfrm>
            <a:off x="514350" y="28098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000" spc="0" u="none" cap="none">
                <a:solidFill>
                  <a:srgbClr val="172033">
                    <a:alpha val="100000"/>
                  </a:srgbClr>
                </a:solidFill>
                <a:latin typeface="Calibri"/>
              </a:rPr>
              <a:t><![CDATA[Nodo proxy]]></a:t>
            </a:r>
          </a:p>
        </p:txBody>
      </p:sp>
      <p:sp>
        <p:nvSpPr>
          <p:cNvPr id="12" name=""/>
          <p:cNvSpPr txBox="1"/>
          <p:nvPr/>
        </p:nvSpPr>
        <p:spPr>
          <a:xfrm>
            <a:off x="514350" y="3162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unca expongas la llave en el cliente: pon un pequeño servidor intermedio (proxy) que guarde el secreto y haga la llamada.]]></a:t>
            </a:r>
          </a:p>
        </p:txBody>
      </p:sp>
      <p:sp>
        <p:nvSpPr>
          <p:cNvPr id="13" name=""/>
          <p:cNvSpPr txBox="1"/>
          <p:nvPr/>
        </p:nvSpPr>
        <p:spPr>
          <a:xfrm>
            <a:off x="628650" y="3848100"/>
            <a:ext cx="80010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alibri"/>
              </a:rPr>
              <a:t><![CDATA[→ Ya entendí el patrón (va a fi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ónde pongo esta llave?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11-r01-oa03"/>
              </a:rPr>
              <a:t><![CDATA[Tokens, autenticación y claves: protege tus ac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000" spc="0" u="none" cap="none">
                <a:solidFill>
                  <a:srgbClr val="172033">
                    <a:alpha val="100000"/>
                  </a:srgbClr>
                </a:solidFill>
                <a:latin typeface="Calibri"/>
              </a:rPr>
              <a:t><![CDATA[Nodo fin · final]]></a:t>
            </a:r>
          </a:p>
        </p:txBody>
      </p:sp>
      <p:sp>
        <p:nvSpPr>
          <p:cNvPr id="8" name=""/>
          <p:cNvSpPr txBox="1"/>
          <p:nvPr/>
        </p:nvSpPr>
        <p:spPr>
          <a:xfrm>
            <a:off x="514350" y="15716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ecreto en el servidor, referencia en el código. Así construyes sin sustos.]]></a:t>
            </a:r>
          </a:p>
        </p:txBody>
      </p:sp>
      <p:sp>
        <p:nvSpPr>
          <p:cNvPr id="9" name=""/>
          <p:cNvSpPr txBox="1"/>
          <p:nvPr/>
        </p:nvSpPr>
        <p:spPr>
          <a:xfrm>
            <a:off x="514350" y="22574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a narrativa interactiva se recorre en el O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11-r01-oa03"/>
              </a:rPr>
              <a:t><![CDATA[Tokens, autenticación y claves: protege tus ac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Dónde SÍ y dónde NUNCA va una llav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Vas a construir una app con IA que usa una API de pago. ¿Cuál es la práctica correcta con la llave?]]></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scribirla en el código para no olvidarla y subirlo a un repositorio privado, que es seguro.]]></a:t>
            </a:r>
          </a:p>
        </p:txBody>
      </p:sp>
      <p:sp>
        <p:nvSpPr>
          <p:cNvPr id="10" name=""/>
          <p:cNvSpPr txBox="1"/>
          <p:nvPr/>
        </p:nvSpPr>
        <p:spPr>
          <a:xfrm>
            <a:off x="666750" y="30099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Guardarla en una variable de entorno del servidor y que el código solo la referencie.]]></a:t>
            </a:r>
          </a:p>
        </p:txBody>
      </p:sp>
      <p:sp>
        <p:nvSpPr>
          <p:cNvPr id="11" name=""/>
          <p:cNvSpPr txBox="1"/>
          <p:nvPr/>
        </p:nvSpPr>
        <p:spPr>
          <a:xfrm>
            <a:off x="666750" y="37052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egarla en el chat de la IA para que te genere el ejemplo rápido.]]></a:t>
            </a:r>
          </a:p>
        </p:txBody>
      </p:sp>
      <p:sp>
        <p:nvSpPr>
          <p:cNvPr id="12" name=""/>
          <p:cNvSpPr txBox="1"/>
          <p:nvPr/>
        </p:nvSpPr>
        <p:spPr>
          <a:xfrm>
            <a:off x="666750" y="40862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jarla en el archivo que se envía al navegador del usuari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11-r01-oa03"/>
              </a:rPr>
              <a:t><![CDATA[Tokens, autenticación y claves: protege tus ac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Dónde SÍ y dónde NUNCA va una llav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por accidente subiste tu llave a un repositorio, basta con borrar el commit para que esté a salv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11-r01-oa03"/>
              </a:rPr>
              <a:t><![CDATA[Tokens, autenticación y claves: protege tus ac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Dónde SÍ y dónde NUNCA va una llav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práctica de manejo de llaves.]]></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rrecta]]></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iesgos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Guardar la llave en una variable de entorno]]></a:t>
            </a:r>
          </a:p>
        </p:txBody>
      </p:sp>
      <p:sp>
        <p:nvSpPr>
          <p:cNvPr id="13" name=""/>
          <p:cNvSpPr txBox="1"/>
          <p:nvPr/>
        </p:nvSpPr>
        <p:spPr>
          <a:xfrm>
            <a:off x="514350" y="3333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egar la llave en el código y subirlo]]></a:t>
            </a:r>
          </a:p>
        </p:txBody>
      </p:sp>
      <p:sp>
        <p:nvSpPr>
          <p:cNvPr id="14" name=""/>
          <p:cNvSpPr txBox="1"/>
          <p:nvPr/>
        </p:nvSpPr>
        <p:spPr>
          <a:xfrm>
            <a:off x="514350" y="36957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Revocar una llave que crees expuesta]]></a:t>
            </a:r>
          </a:p>
        </p:txBody>
      </p:sp>
      <p:sp>
        <p:nvSpPr>
          <p:cNvPr id="15" name=""/>
          <p:cNvSpPr txBox="1"/>
          <p:nvPr/>
        </p:nvSpPr>
        <p:spPr>
          <a:xfrm>
            <a:off x="514350" y="4057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Usar la misma llave en cliente y servido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11-r01-oa03"/>
              </a:rPr>
              <a:t><![CDATA[Tokens, autenticación y claves: protege tus ac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1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Rotar (cambiar) las llaves de vez en cuando]]></a:t>
            </a:r>
          </a:p>
        </p:txBody>
      </p:sp>
      <p:sp>
        <p:nvSpPr>
          <p:cNvPr id="8" name=""/>
          <p:cNvSpPr txBox="1"/>
          <p:nvPr/>
        </p:nvSpPr>
        <p:spPr>
          <a:xfrm>
            <a:off x="514350" y="15811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11-r01-oa03"/>
              </a:rPr>
              <a:t><![CDATA[Tokens, autenticación y claves: protege tus ac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Dónde SÍ y dónde NUNCA va una llav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cribe tu plan de manejo de llaves para tu producto: dónde guardarás cada secreto, quién más podría verlo y qué harías si sospechas que una se filtró.]]></a:t>
            </a:r>
          </a:p>
        </p:txBody>
      </p:sp>
      <p:sp>
        <p:nvSpPr>
          <p:cNvPr id="9" name=""/>
          <p:cNvSpPr txBox="1"/>
          <p:nvPr/>
        </p:nvSpPr>
        <p:spPr>
          <a:xfrm>
            <a:off x="514350" y="26955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Incluye una acción concreta para la contingencia: quién revoca y cómo, sin pánico.]]></a:t>
            </a:r>
          </a:p>
        </p:txBody>
      </p:sp>
      <p:sp>
        <p:nvSpPr>
          <p:cNvPr id="10" name=""/>
          <p:cNvSpPr txBox="1"/>
          <p:nvPr/>
        </p:nvSpPr>
        <p:spPr>
          <a:xfrm>
            <a:off x="514350" y="34004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ónde SÍ y dónde NUNCA va una llav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11-r01-oa03"/>
              </a:rPr>
              <a:t><![CDATA[Tokens, autenticación y claves: protege tus ac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18]]></a:t>
            </a:r>
          </a:p>
        </p:txBody>
      </p:sp>
      <p:sp>
        <p:nvSpPr>
          <p:cNvPr id="7" name=""/>
          <p:cNvSpPr txBox="1"/>
          <p:nvPr/>
        </p:nvSpPr>
        <p:spPr>
          <a:xfrm>
            <a:off x="514350" y="12192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token es la pulsera que autoriza tus llamadas.]]></a:t>
            </a:r>
          </a:p>
        </p:txBody>
      </p:sp>
      <p:sp>
        <p:nvSpPr>
          <p:cNvPr id="9" name=""/>
          <p:cNvSpPr txBox="1"/>
          <p:nvPr/>
        </p:nvSpPr>
        <p:spPr>
          <a:xfrm>
            <a:off x="514350" y="16192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6192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ecreto vive en el servidor (variable de entorno), no en el código ni en el navegador.]]></a:t>
            </a:r>
          </a:p>
        </p:txBody>
      </p:sp>
      <p:sp>
        <p:nvSpPr>
          <p:cNvPr id="11" name=""/>
          <p:cNvSpPr txBox="1"/>
          <p:nvPr/>
        </p:nvSpPr>
        <p:spPr>
          <a:xfrm>
            <a:off x="514350" y="23431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3431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 una fuga: revocar y regenerar, no solo borrar.]]></a:t>
            </a:r>
          </a:p>
        </p:txBody>
      </p:sp>
      <p:sp>
        <p:nvSpPr>
          <p:cNvPr id="13" name=""/>
          <p:cNvSpPr txBox="1"/>
          <p:nvPr/>
        </p:nvSpPr>
        <p:spPr>
          <a:xfrm>
            <a:off x="514350" y="27336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guiente paso:]]></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Webhooks, errores y costos]]></a:t>
            </a:r>
            <a:r>
              <a:rPr lang="en-US" strike="noStrike" sz="2100" spc="0" u="none" cap="none">
                <a:solidFill>
                  <a:srgbClr val="1B2438">
                    <a:alpha val="100000"/>
                  </a:srgbClr>
                </a:solidFill>
                <a:latin typeface="Calibri"/>
              </a:rPr>
              <a:t><![CDATA[ — cuando el servicio te avisa a ti, y cómo leer sus señales cuando algo fall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2026-10-25T05:02:39Z</dcterms:created>
  <dcterms:modified xsi:type="dcterms:W3CDTF">2026-10-25T05:02:39Z</dcterms:modified>
  <dc:title>Tokens, autenticación y claves: protege tus accesos</dc:title>
  <dc:description>Presentación editable del OA «Tokens, autenticación y claves: protege tus accesos». Enlace: https://tecnologia.lumbre.lat/object/iav-c11-r01-oa03</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