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iav-c14-r01-oa02]]></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iav-c14-r01-oa02]]></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iav-c14-r01-oa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tecnologia.lumbre.lat/object/iav-c14-r01-oa0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xYh97fsDWY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iav-c14-r01-oa0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apa mental: Mapa men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iav-c14-r01-oa0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apa mental»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l orquestador recibe la solicitud y define el plan. → El investigador reúne los datos y fuentes. → El analista interpreta y saca conclusiones. → El redactor arma el borrador del reporte. → El revisor critica y pide correcciones si aplica. → El orquestador valida que cumple y entrega (o manda a correg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questador abre y cierra: planea al inicio y decide la entrega al final. En medio, cada rol pasa su resultado al siguiente. El revisor puede devolver al redactor, pero el orquestador marca el alto para que no den vueltas infini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n flujo orquestado tiene coordinador que planea y decide terminación, y especialistas secuenciales con retroalimentación acot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iav-c14-r01-oa02]]></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No hay orquestador: los agentes se pasan el resultado como puedan y no hay criterio de pa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in orquestador ni criterio de parada, el equipo puede ciclar sin fin o perder contexto. Los roles claros (línea 1) y el límite de revisiones (línea 3) son buenas prácticas; la ausencia de coordinación es el err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orquestación y un criterio de terminación son necesarios; sin ellos el sistema multiagente pierde direccionalidad y puede no converg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iav-c14-r01-oa02]]></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decida qué agente entra, con qué contexto, y cuándo el resultado ya es suficiente para entre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questador es **dirección**, no mano de obra: enruta, reparte contexto y fija la terminación. Escribir la entrega le toca al redactor; el orquestador coord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rol del orquestador es la planificación, el enrutamiento entre agentes y la condición de parada, no la producción del conten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iav-c14-r01-oa02]]></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ara un proceso que dividirías en agentes, asigna roles de UNA responsabilidad (máximo cuatro) y describe qué hace el orquestador y con qué criterio dice "ya está, se entr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iav-c14-r01-oa0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17397" r:id="rId1"/>
    <p:sldLayoutId id="2481917398" r:id="rId2"/>
    <p:sldLayoutId id="2481917399" r:id="rId3"/>
    <p:sldLayoutId id="2481917400"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e57c2587a21bbefe6837d834fd2462cc97ccc107847d590e1.jpg"/>
  <Relationship Id="rId3" Type="http://schemas.openxmlformats.org/officeDocument/2006/relationships/hyperlink" Target="https://tecnologia.lumbre.lat/object/iav-c14-r01-oa02"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14-r01-oa02"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14-r01-oa02"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14-r01-oa02" TargetMode="External"/>
  <Relationship Id="rId3" Type="http://schemas.openxmlformats.org/officeDocument/2006/relationships/hyperlink" Target="https://tecnologia.lumbre.lat/object/iav-c14-r01-oa02" TargetMode="External"/>
  <Relationship Id="rId4" Type="http://schemas.openxmlformats.org/officeDocument/2006/relationships/hyperlink" Target="https://tecnologia.lumbre.lat/object/iav-c14-r01-oa02" TargetMode="External"/>
  <Relationship Id="rId5"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xYh97fsDWYg2.jpg"/>
  <Relationship Id="rId3" Type="http://schemas.openxmlformats.org/officeDocument/2006/relationships/hyperlink" Target="https://tecnologia.lumbre.lat/object/iav-c14-r01-oa02" TargetMode="External"/>
  <Relationship Id="rId4" Type="http://schemas.openxmlformats.org/officeDocument/2006/relationships/hyperlink" Target="https://www.youtube.com/watch?v=xYh97fsDWYg" TargetMode="External"/>
  <Relationship Id="rId5" Type="http://schemas.openxmlformats.org/officeDocument/2006/relationships/hyperlink" Target="https://www.youtube.com/watch?v=xYh97fsDWYg" TargetMode="External"/>
  <Relationship Id="rId6"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14-r01-oa02"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14-r01-oa02"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14-r01-oa02"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14-r01-oa02"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14-r01-oa02"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14-r01-oa02"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14-r01-oa02"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14-r01-oa02"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14-r01-oa02"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ol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orquestado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fluj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rabaj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iav-c14-r01-oa02"/>
              </a:rPr>
              <a:t><![CDATA[Ver el OA en tecnologi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14-r01-oa02"/>
              </a:rPr>
              <a:t><![CDATA[Roles, orquestador y flujo de traba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eñar un equipo multiagente con roles de una sola responsabilidad, un orquestador que reparte y decide cuándo parar, y un flujo claro entre pasos.]]></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equipo de agentes sin roles claros ni quien mande es un chat grupal caótico. Aquí pones orden: quién hace qué, quién dirige y cuándo termina.]]></a:t>
            </a:r>
          </a:p>
        </p:txBody>
      </p:sp>
      <p:sp>
        <p:nvSpPr>
          <p:cNvPr id="11" name=""/>
          <p:cNvSpPr txBox="1"/>
          <p:nvPr/>
        </p:nvSpPr>
        <p:spPr>
          <a:xfrm>
            <a:off x="514350" y="4038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14-r01-oa02"/>
              </a:rPr>
              <a:t><![CDATA[Roles, orquestador y flujo de traba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4]]></a:t>
            </a:r>
          </a:p>
        </p:txBody>
      </p:sp>
      <p:sp>
        <p:nvSpPr>
          <p:cNvPr id="7" name=""/>
          <p:cNvSpPr txBox="1"/>
          <p:nvPr/>
        </p:nvSpPr>
        <p:spPr>
          <a:xfrm>
            <a:off x="514350" y="12192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roles · orquestador · flujo · multiagent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oles con una sola chamb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14-r01-oa02"/>
              </a:rPr>
              <a:t><![CDATA[Roles, orquestador y flujo de traba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4]]></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Imagen libre de Wikimedia Commons (CC BY 4.0, autor: Wilsondhg)]]></a:t>
            </a:r>
          </a:p>
        </p:txBody>
      </p:sp>
      <p:sp>
        <p:nvSpPr>
          <p:cNvPr id="9" name=""/>
          <p:cNvSpPr txBox="1"/>
          <p:nvPr/>
        </p:nvSpPr>
        <p:spPr>
          <a:xfrm>
            <a:off x="514350" y="24384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No se encontró el archivo assets/wikimedia.webp.]]></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oles con una sola chamb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iav-c14-r01-oa02"/>
              </a:rPr>
              <a:t><![CDATA[Roles, orquestador y flujo de traba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4]]></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CrewAI: crea equipos de IA en minutos]]></a:t>
            </a:r>
          </a:p>
        </p:txBody>
      </p:sp>
      <p:sp>
        <p:nvSpPr>
          <p:cNvPr id="10" name=""/>
          <p:cNvSpPr txBox="1"/>
          <p:nvPr/>
        </p:nvSpPr>
        <p:spPr>
          <a:xfrm>
            <a:off x="4362450" y="2362200"/>
            <a:ext cx="42672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ómo se arma un equipo de agentes con roles distintos. Útil para juzgar cuándo un equipo ayuda y cuándo solo añade complejidad.]]></a:t>
            </a:r>
          </a:p>
        </p:txBody>
      </p:sp>
      <p:sp>
        <p:nvSpPr>
          <p:cNvPr id="11" name=""/>
          <p:cNvSpPr txBox="1"/>
          <p:nvPr/>
        </p:nvSpPr>
        <p:spPr>
          <a:xfrm>
            <a:off x="4362450" y="3790950"/>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oles con una sola chamb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14-r01-oa02"/>
              </a:rPr>
              <a:t><![CDATA[Roles, orquestador y flujo de traba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divides, cada agente debe tener ]]></a:t>
            </a:r>
            <a:r>
              <a:rPr lang="en-US" b="1" strike="noStrike" sz="2100" spc="0" u="none" cap="none">
                <a:solidFill>
                  <a:srgbClr val="1B2438">
                    <a:alpha val="100000"/>
                  </a:srgbClr>
                </a:solidFill>
                <a:latin typeface="Calibri"/>
              </a:rPr>
              <a:t><![CDATA[una responsabilidad clara]]></a:t>
            </a:r>
            <a:r>
              <a:rPr lang="en-US" strike="noStrike" sz="2100" spc="0" u="none" cap="none">
                <a:solidFill>
                  <a:srgbClr val="1B2438">
                    <a:alpha val="100000"/>
                  </a:srgbClr>
                </a:solidFill>
                <a:latin typeface="Calibri"/>
              </a:rPr>
              <a:t><![CDATA[, como en un equipo humano real. Un 'agente que investiga y escribe y revisa' no es un rol, es el sistema completo metido en uno. Roles angostos son más fáciles de probar, de arreglar y de entender.]]></a:t>
            </a:r>
          </a:p>
        </p:txBody>
      </p:sp>
      <p:sp>
        <p:nvSpPr>
          <p:cNvPr id="8" name=""/>
          <p:cNvSpPr txBox="1"/>
          <p:nvPr/>
        </p:nvSpPr>
        <p:spPr>
          <a:xfrm>
            <a:off x="514350" y="29432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alguien tiene que ]]></a:t>
            </a:r>
            <a:r>
              <a:rPr lang="en-US" b="1" strike="noStrike" sz="2100" spc="0" u="none" cap="none">
                <a:solidFill>
                  <a:srgbClr val="1B2438">
                    <a:alpha val="100000"/>
                  </a:srgbClr>
                </a:solidFill>
                <a:latin typeface="Calibri"/>
              </a:rPr>
              <a:t><![CDATA[mandar]]></a:t>
            </a:r>
            <a:r>
              <a:rPr lang="en-US" strike="noStrike" sz="2100" spc="0" u="none" cap="none">
                <a:solidFill>
                  <a:srgbClr val="1B2438">
                    <a:alpha val="100000"/>
                  </a:srgbClr>
                </a:solidFill>
                <a:latin typeface="Calibri"/>
              </a:rPr>
              <a:t><![CDATA[: el ]]></a:t>
            </a:r>
            <a:r>
              <a:rPr lang="en-US" b="1" strike="noStrike" sz="2100" spc="0" u="none" cap="none">
                <a:solidFill>
                  <a:srgbClr val="1B2438">
                    <a:alpha val="100000"/>
                  </a:srgbClr>
                </a:solidFill>
                <a:latin typeface="Calibri"/>
              </a:rPr>
              <a:t><![CDATA[orquestador]]></a:t>
            </a:r>
            <a:r>
              <a:rPr lang="en-US" strike="noStrike" sz="2100" spc="0" u="none" cap="none">
                <a:solidFill>
                  <a:srgbClr val="1B2438">
                    <a:alpha val="100000"/>
                  </a:srgbClr>
                </a:solidFill>
                <a:latin typeface="Calibri"/>
              </a:rPr>
              <a:t><![CDATA[ decide qué agente entra, con qué información, y ]]></a:t>
            </a:r>
            <a:r>
              <a:rPr lang="en-US" b="1" strike="noStrike" sz="2100" spc="0" u="none" cap="none">
                <a:solidFill>
                  <a:srgbClr val="1B2438">
                    <a:alpha val="100000"/>
                  </a:srgbClr>
                </a:solidFill>
                <a:latin typeface="Calibri"/>
              </a:rPr>
              <a:t><![CDATA[cuándo ya está listo]]></a:t>
            </a:r>
            <a:r>
              <a:rPr lang="en-US" strike="noStrike" sz="2100" spc="0" u="none" cap="none">
                <a:solidFill>
                  <a:srgbClr val="1B2438">
                    <a:alpha val="100000"/>
                  </a:srgbClr>
                </a:solidFill>
                <a:latin typeface="Calibri"/>
              </a:rPr>
              <a:t><![CDATA[ el resultado. Sin orquestador, los agentes se pasan la bolita o dan vuelta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apa mental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14-r01-oa02"/>
              </a:rPr>
              <a:t><![CDATA[Roles, orquestador y flujo de traba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quipo multiagente]]></a:t>
            </a:r>
          </a:p>
        </p:txBody>
      </p:sp>
      <p:sp>
        <p:nvSpPr>
          <p:cNvPr id="8" name=""/>
          <p:cNvSpPr txBox="1"/>
          <p:nvPr/>
        </p:nvSpPr>
        <p:spPr>
          <a:xfrm>
            <a:off x="628650" y="1638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Investigador]]></a:t>
            </a:r>
          </a:p>
        </p:txBody>
      </p:sp>
      <p:sp>
        <p:nvSpPr>
          <p:cNvPr id="9" name=""/>
          <p:cNvSpPr txBox="1"/>
          <p:nvPr/>
        </p:nvSpPr>
        <p:spPr>
          <a:xfrm>
            <a:off x="838200" y="1990725"/>
            <a:ext cx="7791450" cy="323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800" spc="0" u="none" cap="none">
                <a:solidFill>
                  <a:srgbClr val="1B2438">
                    <a:alpha val="100000"/>
                  </a:srgbClr>
                </a:solidFill>
                <a:latin typeface="Calibri"/>
              </a:rPr>
              <a:t><![CDATA[– Recolecta datos]]></a:t>
            </a:r>
          </a:p>
        </p:txBody>
      </p:sp>
      <p:sp>
        <p:nvSpPr>
          <p:cNvPr id="10" name=""/>
          <p:cNvSpPr txBox="1"/>
          <p:nvPr/>
        </p:nvSpPr>
        <p:spPr>
          <a:xfrm>
            <a:off x="628650" y="2314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nalista]]></a:t>
            </a:r>
          </a:p>
        </p:txBody>
      </p:sp>
      <p:sp>
        <p:nvSpPr>
          <p:cNvPr id="11" name=""/>
          <p:cNvSpPr txBox="1"/>
          <p:nvPr/>
        </p:nvSpPr>
        <p:spPr>
          <a:xfrm>
            <a:off x="838200" y="2667000"/>
            <a:ext cx="7791450" cy="323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800" spc="0" u="none" cap="none">
                <a:solidFill>
                  <a:srgbClr val="1B2438">
                    <a:alpha val="100000"/>
                  </a:srgbClr>
                </a:solidFill>
                <a:latin typeface="Calibri"/>
              </a:rPr>
              <a:t><![CDATA[– Interpreta y compara]]></a:t>
            </a:r>
          </a:p>
        </p:txBody>
      </p:sp>
      <p:sp>
        <p:nvSpPr>
          <p:cNvPr id="12" name=""/>
          <p:cNvSpPr txBox="1"/>
          <p:nvPr/>
        </p:nvSpPr>
        <p:spPr>
          <a:xfrm>
            <a:off x="628650" y="2981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dactor]]></a:t>
            </a:r>
          </a:p>
        </p:txBody>
      </p:sp>
      <p:sp>
        <p:nvSpPr>
          <p:cNvPr id="13" name=""/>
          <p:cNvSpPr txBox="1"/>
          <p:nvPr/>
        </p:nvSpPr>
        <p:spPr>
          <a:xfrm>
            <a:off x="838200" y="3333750"/>
            <a:ext cx="7791450" cy="323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800" spc="0" u="none" cap="none">
                <a:solidFill>
                  <a:srgbClr val="1B2438">
                    <a:alpha val="100000"/>
                  </a:srgbClr>
                </a:solidFill>
                <a:latin typeface="Calibri"/>
              </a:rPr>
              <a:t><![CDATA[– Escribe la entrega]]></a:t>
            </a:r>
          </a:p>
        </p:txBody>
      </p:sp>
      <p:sp>
        <p:nvSpPr>
          <p:cNvPr id="14" name=""/>
          <p:cNvSpPr txBox="1"/>
          <p:nvPr/>
        </p:nvSpPr>
        <p:spPr>
          <a:xfrm>
            <a:off x="628650" y="3657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visor]]></a:t>
            </a:r>
          </a:p>
        </p:txBody>
      </p:sp>
      <p:sp>
        <p:nvSpPr>
          <p:cNvPr id="15" name=""/>
          <p:cNvSpPr txBox="1"/>
          <p:nvPr/>
        </p:nvSpPr>
        <p:spPr>
          <a:xfrm>
            <a:off x="838200" y="4010025"/>
            <a:ext cx="7791450" cy="323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800" spc="0" u="none" cap="none">
                <a:solidFill>
                  <a:srgbClr val="1B2438">
                    <a:alpha val="100000"/>
                  </a:srgbClr>
                </a:solidFill>
                <a:latin typeface="Calibri"/>
              </a:rPr>
              <a:t><![CDATA[– Critica la calida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apa mental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14-r01-oa02"/>
              </a:rPr>
              <a:t><![CDATA[Roles, orquestador y flujo de traba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questador]]></a:t>
            </a:r>
          </a:p>
        </p:txBody>
      </p:sp>
      <p:sp>
        <p:nvSpPr>
          <p:cNvPr id="8" name=""/>
          <p:cNvSpPr txBox="1"/>
          <p:nvPr/>
        </p:nvSpPr>
        <p:spPr>
          <a:xfrm>
            <a:off x="838200" y="1571625"/>
            <a:ext cx="7791450" cy="323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800" spc="0" u="none" cap="none">
                <a:solidFill>
                  <a:srgbClr val="1B2438">
                    <a:alpha val="100000"/>
                  </a:srgbClr>
                </a:solidFill>
                <a:latin typeface="Calibri"/>
              </a:rPr>
              <a:t><![CDATA[– Reparte y decide para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oles con una sola chamb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14-r01-oa02"/>
              </a:rPr>
              <a:t><![CDATA[Roles, orquestador y flujo de traba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4]]></a:t>
            </a:r>
          </a:p>
        </p:txBody>
      </p:sp>
      <p:sp>
        <p:nvSpPr>
          <p:cNvPr id="7" name="" descr=""/>
          <p:cNvSpPr/>
          <p:nvPr/>
        </p:nvSpPr>
        <p:spPr>
          <a:xfrm>
            <a:off x="514350" y="1219200"/>
            <a:ext cx="8115300" cy="20478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revisor paga la confianza]]></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rol que más valor añade suele ser el ]]></a:t>
            </a:r>
            <a:r>
              <a:rPr lang="en-US" b="1" strike="noStrike" sz="2000" spc="0" u="none" cap="none">
                <a:solidFill>
                  <a:srgbClr val="1B2438">
                    <a:alpha val="100000"/>
                  </a:srgbClr>
                </a:solidFill>
                <a:latin typeface="Calibri"/>
              </a:rPr>
              <a:t><![CDATA[revisor]]></a:t>
            </a:r>
            <a:r>
              <a:rPr lang="en-US" strike="noStrike" sz="2000" spc="0" u="none" cap="none">
                <a:solidFill>
                  <a:srgbClr val="1B2438">
                    <a:alpha val="100000"/>
                  </a:srgbClr>
                </a:solidFill>
                <a:latin typeface="Calibri"/>
              </a:rPr>
              <a:t><![CDATA[: un agente con el contexto limpio que critica el borrador del redactor. Es el equivalente a "que otra persona te relea antes de enviar". No cuesta un cliente más; cuesta una llamada extra y baja muchísimo los errores que llegan crudo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14-r01-oa02"/>
              </a:rPr>
              <a:t><![CDATA[Roles, orquestador y flujo de traba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Roles con una sola chamb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un flujo típico de un equipo multiagente para producir un reporte.]]></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investigador reúne los datos y fuentes.]]></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analista interpreta y saca conclusiones.]]></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redactor arma el borrador del reporte.]]></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revisor critica y pide correcciones si aplica.]]></a:t>
            </a:r>
          </a:p>
        </p:txBody>
      </p:sp>
      <p:sp>
        <p:nvSpPr>
          <p:cNvPr id="13" name=""/>
          <p:cNvSpPr txBox="1"/>
          <p:nvPr/>
        </p:nvSpPr>
        <p:spPr>
          <a:xfrm>
            <a:off x="628650" y="3762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l orquestador valida que cumple y entrega (o manda a corregir).]]></a:t>
            </a:r>
          </a:p>
        </p:txBody>
      </p:sp>
      <p:sp>
        <p:nvSpPr>
          <p:cNvPr id="14" name=""/>
          <p:cNvSpPr txBox="1"/>
          <p:nvPr/>
        </p:nvSpPr>
        <p:spPr>
          <a:xfrm>
            <a:off x="628650" y="4124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El orquestador recibe la solicitud y define el pla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14-r01-oa02"/>
              </a:rPr>
              <a:t><![CDATA[Roles, orquestador y flujo de traba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Roles con una sola chamb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diseñador describe su equipo multiagente. Un detalle revela un error de diseño. Márcalo.]]></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ada agente tiene un rol específico y una lista corta de herramientas.]]></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No hay orquestador: los agentes se pasan el resultado como puedan y no hay criterio de parada.]]></a:t>
            </a:r>
          </a:p>
        </p:txBody>
      </p:sp>
      <p:sp>
        <p:nvSpPr>
          <p:cNvPr id="11" name=""/>
          <p:cNvSpPr txBox="1"/>
          <p:nvPr/>
        </p:nvSpPr>
        <p:spPr>
          <a:xfrm>
            <a:off x="628650" y="3667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revisor puede devolver el trabajo al redactor hasta dos vec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14-r01-oa02"/>
              </a:rPr>
              <a:t><![CDATA[Roles, orquestador y flujo de traba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Roles con una sola chamb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le pides principalmente al ]]></a:t>
            </a:r>
            <a:r>
              <a:rPr lang="en-US" b="1" strike="noStrike" sz="2100" spc="0" u="none" cap="none">
                <a:solidFill>
                  <a:srgbClr val="1B2438">
                    <a:alpha val="100000"/>
                  </a:srgbClr>
                </a:solidFill>
                <a:latin typeface="Calibri"/>
              </a:rPr>
              <a:t><![CDATA[orquestador]]></a:t>
            </a:r>
            <a:r>
              <a:rPr lang="en-US" b="1" strike="noStrike" sz="2100" spc="0" u="none" cap="none">
                <a:solidFill>
                  <a:srgbClr val="1B2438">
                    <a:alpha val="100000"/>
                  </a:srgbClr>
                </a:solidFill>
                <a:latin typeface="Calibri"/>
              </a:rPr>
              <a:t><![CDAT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escriba la respuesta final palabra por palabra.]]></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decida qué agente entra, con qué contexto, y cuándo el resultado ya es suficiente para entregar.]]></a:t>
            </a:r>
          </a:p>
        </p:txBody>
      </p:sp>
      <p:sp>
        <p:nvSpPr>
          <p:cNvPr id="11" name=""/>
          <p:cNvSpPr txBox="1"/>
          <p:nvPr/>
        </p:nvSpPr>
        <p:spPr>
          <a:xfrm>
            <a:off x="666750" y="3067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reemplace al revisor.]]></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almacene los datos del client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14-r01-oa02"/>
              </a:rPr>
              <a:t><![CDATA[Roles, orquestador y flujo de traba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Roles con una sola chamba]]></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ara un proceso que dividirías en agentes, asigna roles de UNA responsabilidad (máximo cuatro) y describe qué hace el orquestador y con qué criterio dice "ya está, se entrega".]]></a:t>
            </a:r>
          </a:p>
        </p:txBody>
      </p:sp>
      <p:sp>
        <p:nvSpPr>
          <p:cNvPr id="9" name=""/>
          <p:cNvSpPr txBox="1"/>
          <p:nvPr/>
        </p:nvSpPr>
        <p:spPr>
          <a:xfrm>
            <a:off x="514350" y="26955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un rol tiene un "y también", córtalo en dos o regresa a un agente.]]></a:t>
            </a:r>
          </a:p>
        </p:txBody>
      </p:sp>
      <p:sp>
        <p:nvSpPr>
          <p:cNvPr id="10" name=""/>
          <p:cNvSpPr txBox="1"/>
          <p:nvPr/>
        </p:nvSpPr>
        <p:spPr>
          <a:xfrm>
            <a:off x="514350" y="34004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oles con una sola chamb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14-r01-oa02"/>
              </a:rPr>
              <a:t><![CDATA[Roles, orquestador y flujo de traba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4]]></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guiente paso:]]></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Proyecto]]></a:t>
            </a:r>
            <a:r>
              <a:rPr lang="en-US" strike="noStrike" sz="2100" spc="0" u="none" cap="none">
                <a:solidFill>
                  <a:srgbClr val="1B2438">
                    <a:alpha val="100000"/>
                  </a:srgbClr>
                </a:solidFill>
                <a:latin typeface="Calibri"/>
              </a:rPr>
              <a:t><![CDATA[ — diseñarás un equipo digital completo para un proceso, justificando cada rol y su orquestació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2026-10-25T04:05:24Z</dcterms:created>
  <dcterms:modified xsi:type="dcterms:W3CDTF">2026-10-25T04:05:24Z</dcterms:modified>
  <dc:title>Roles, orquestador y flujo de trabajo</dc:title>
  <dc:description>Presentación editable del OA «Roles, orquestador y flujo de trabajo». Enlace: https://tecnologia.lumbre.lat/object/iav-c14-r01-oa02</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