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xto · Wikipedi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4-r01-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xYh97fsDWY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íbelo en una línea y di sus etapas na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Dividir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el criterio del OA01. Nombra la dificultad real que obliga a dividir (herramienta, control de calidad, contexto). Si no la hay, declara "un agente basta" y ya ganaste simp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agente con UNA responsabilidad y sus herramientas. Máximo cuatro, sin contar al orques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Orques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decide, en qué orden y con qué condición de parada (cuántas revisiones máx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Flujos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le pasa cada agente al siguiente; dónde puede volver para a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iezas d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sto 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ima llamadas extra por caso y un punto de falla probable con su guar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iav-c14-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iav-c14-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Justifica ante alguien escéptic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Justifica ante alguien escéptic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co sano: tiene roles sin responsabilidad que aportan (clima, "hablar bonito"); es complejidad de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oles extra que no aportan herramienta, contexto ni control son sobre-ingeniería: suben costo y confusión sin valor. Un plano sano justifica CADA a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agente debe justificar su existencia por una necesidad de herramienta, separación de contexto o control de calidad; si no, es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spuesta con confianz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filtro: si no puedes nombrar qué gana la división, tu respuesta correcta es quedarte en un a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visión es un medio, no un fin. Si no puedes señalar qué dificultad resuelve (herramienta, control, contexto), el diseño correcto es simple. Defender lo simple con argumentos es madurez de ingeni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diseño parte de la arquitectura mínima viable; dividir es una decisión justificada, no un valor por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Antes de entregar e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815" r:id="rId1"/>
    <p:sldLayoutId id="2481920816" r:id="rId2"/>
    <p:sldLayoutId id="2481920817" r:id="rId3"/>
    <p:sldLayoutId id="248192081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bbca3734d20af2ecd7d1f51931f1f1741e36a410cc253e1.jpg"/>
  <Relationship Id="rId3" Type="http://schemas.openxmlformats.org/officeDocument/2006/relationships/hyperlink" Target="https://tecnologia.lumbre.lat/object/iav-c14-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hyperlink" Target="https://es.wikipedia.org/wiki/Proyecto" TargetMode="External"/>
  <Relationship Id="rId4"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hyperlink" Target="https://tecnologia.lumbre.lat/object/iav-c14-r01-oa03" TargetMode="External"/>
  <Relationship Id="rId4" Type="http://schemas.openxmlformats.org/officeDocument/2006/relationships/hyperlink" Target="https://tecnologia.lumbre.lat/object/iav-c14-r01-oa03"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xYh97fsDWYg2.jpg"/>
  <Relationship Id="rId3" Type="http://schemas.openxmlformats.org/officeDocument/2006/relationships/hyperlink" Target="https://tecnologia.lumbre.lat/object/iav-c14-r01-oa03" TargetMode="External"/>
  <Relationship Id="rId4" Type="http://schemas.openxmlformats.org/officeDocument/2006/relationships/hyperlink" Target="https://www.youtube.com/watch?v=xYh97fsDWYg" TargetMode="External"/>
  <Relationship Id="rId5" Type="http://schemas.openxmlformats.org/officeDocument/2006/relationships/hyperlink" Target="https://www.youtube.com/watch?v=xYh97fsDWYg"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3" TargetMode="External"/>
  <Relationship Id="rId3" Type="http://schemas.openxmlformats.org/officeDocument/2006/relationships/hyperlink" Target="/object/iav-c14-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eñ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gi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c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4-r01-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sistema multiagente para un proceso real, justificando la división, asignando roles y orquestación, y evaluando si un solo agente bastarí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ble: el plano de un equipo de agentes para un proceso de negocio, con la honestidad de decir si de verdad hace falta dividir.]]></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multiagente · diseño · proc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yecto: Un proyecto es una planificación que consiste en un conjunto de objetivos que se encuentran interrelacionados y coordinados. De conformidad con el Project Management Institute (PMI), "un proyecto es un esfuerzo temporal que se lleva a cabo para crear un producto, servicio o resultado único". De estos conceptos, se evidencia que la razón de un proyecto es alcanzar resultados o metas específicas dentro de los límites que imponen un presupuesto, calidades establecidas previamente, y un lapso de tiempo previamente defini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de proyectos es la aplicación de conocimientos, habilidades, herramientas y técnicas a las actividades de un proyecto para satisfacer los requisitos del mismo. Consiste en reunir varias ideas para llevarlas a cabo, y es un emprendimiento que tiene lugar durante un tiempo limitado, y que apunta a lograr un resultado únic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royecto"/>
              </a:rPr>
              <a:t><![CDATA[Wikipedia: Proyecto]]></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exto consultado y adaptado de Wikipedia (licencia CC BY-SA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 3.0 cl, autor: Presidencia de Chil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rewAI: crea equipos de IA en minutos]]></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arma un equipo de agentes con roles distintos. Útil para juzgar cuándo un equipo ayuda y cuándo solo añade complejidad.]]></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proceso de negocio con varias etapas distintas. Por ejemplo: una ]]></a:t>
            </a:r>
            <a:r>
              <a:rPr lang="en-US" b="1" strike="noStrike" sz="2100" spc="0" u="none" cap="none">
                <a:solidFill>
                  <a:srgbClr val="1B2438">
                    <a:alpha val="100000"/>
                  </a:srgbClr>
                </a:solidFill>
                <a:latin typeface="Calibri"/>
              </a:rPr>
              <a:t><![CDATA[inmobiliaria en Guadalajara]]></a:t>
            </a:r>
            <a:r>
              <a:rPr lang="en-US" strike="noStrike" sz="2100" spc="0" u="none" cap="none">
                <a:solidFill>
                  <a:srgbClr val="1B2438">
                    <a:alpha val="100000"/>
                  </a:srgbClr>
                </a:solidFill>
                <a:latin typeface="Calibri"/>
              </a:rPr>
              <a:t><![CDATA[ que quiere convertir solicitudes web en fichas de prospects investigados y listos para el vendedor; una ]]></a:t>
            </a:r>
            <a:r>
              <a:rPr lang="en-US" b="1" strike="noStrike" sz="2100" spc="0" u="none" cap="none">
                <a:solidFill>
                  <a:srgbClr val="1B2438">
                    <a:alpha val="100000"/>
                  </a:srgbClr>
                </a:solidFill>
                <a:latin typeface="Calibri"/>
              </a:rPr>
              <a:t><![CDATA[agencia]]></a:t>
            </a:r>
            <a:r>
              <a:rPr lang="en-US" strike="noStrike" sz="2100" spc="0" u="none" cap="none">
                <a:solidFill>
                  <a:srgbClr val="1B2438">
                    <a:alpha val="100000"/>
                  </a:srgbClr>
                </a:solidFill>
                <a:latin typeface="Calibri"/>
              </a:rPr>
              <a:t><![CDATA[ que produce reportes mensuales para sus clientes; una ]]></a:t>
            </a:r>
            <a:r>
              <a:rPr lang="en-US" b="1" strike="noStrike" sz="2100" spc="0" u="none" cap="none">
                <a:solidFill>
                  <a:srgbClr val="1B2438">
                    <a:alpha val="100000"/>
                  </a:srgbClr>
                </a:solidFill>
                <a:latin typeface="Calibri"/>
              </a:rPr>
              <a:t><![CDATA[distribuidora en Zapopan]]></a:t>
            </a:r>
            <a:r>
              <a:rPr lang="en-US" strike="noStrike" sz="2100" spc="0" u="none" cap="none">
                <a:solidFill>
                  <a:srgbClr val="1B2438">
                    <a:alpha val="100000"/>
                  </a:srgbClr>
                </a:solidFill>
                <a:latin typeface="Calibri"/>
              </a:rPr>
              <a:t><![CDATA[ que arma cotizaciones a partir de pedidos por corre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entregable es el ]]></a:t>
            </a:r>
            <a:r>
              <a:rPr lang="en-US" b="1" strike="noStrike" sz="2100" spc="0" u="none" cap="none">
                <a:solidFill>
                  <a:srgbClr val="1B2438">
                    <a:alpha val="100000"/>
                  </a:srgbClr>
                </a:solidFill>
                <a:latin typeface="Calibri"/>
              </a:rPr>
              <a:t><![CDATA[plano del equipo de agentes]]></a:t>
            </a:r>
            <a:r>
              <a:rPr lang="en-US" strike="noStrike" sz="2100" spc="0" u="none" cap="none">
                <a:solidFill>
                  <a:srgbClr val="1B2438">
                    <a:alpha val="100000"/>
                  </a:srgbClr>
                </a:solidFill>
                <a:latin typeface="Calibri"/>
              </a:rPr>
              <a:t><![CDATA[. Pero ojo: parte de hacerlo bien es demostrar, con honestidad, que de verdad necesitas dividir. Un plano que recomienda un solo agente cuando basta, ]]></a:t>
            </a:r>
            <a:r>
              <a:rPr lang="en-US" b="1" strike="noStrike" sz="2100" spc="0" u="none" cap="none">
                <a:solidFill>
                  <a:srgbClr val="1B2438">
                    <a:alpha val="100000"/>
                  </a:srgbClr>
                </a:solidFill>
                <a:latin typeface="Calibri"/>
              </a:rPr>
              <a:t><![CDATA[también es un buen entregable]]></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roceso]]></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íbelo en una línea y di sus etapas natur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ividir o n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el criterio del OA01. Nombra la dificultad real que obliga a dividir (herramienta, control de calidad, contexto). Si no la hay, declara "un agente basta" y ya ganaste simplic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ole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gente con UNA responsabilidad y sus herramientas. Máximo cuatro, sin contar al orquestad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Orquestado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de, en qué orden y con qué condición de parada (cuántas revisiones máxi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lujos de dat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pasa cada agente al siguiente; dónde puede volver para atr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 · Seis piezas del plano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sto y riesg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 llamadas extra por caso y un punto de falla probable con su guard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orrador de tu pl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Proceso: ___ | ¿Divido? por qué: ___ | Roles (y sus herramientas): ___ | Orquestador (orden y parada): ___ | Qué pasa de un agente a otro: ___ | Costo/riesgo: ___]]></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stifica ante alguien escépt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técnico dice: "¿Por qué cuatro agentes si lo puedo meter todo en un prompt grande?". Defiende tu decisión de dividir (o admítelo si tiene razón).]]></a:t>
            </a:r>
          </a:p>
        </p:txBody>
      </p:sp>
      <p:sp>
        <p:nvSpPr>
          <p:cNvPr id="8"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9" name=""/>
          <p:cNvSpPr txBox="1"/>
          <p:nvPr/>
        </p:nvSpPr>
        <p:spPr>
          <a:xfrm>
            <a:off x="514350" y="2581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vido porque al menos una etapa necesita otra herramienta o un control de calidad que mezclarlos degrada.]]></a:t>
            </a:r>
          </a:p>
        </p:txBody>
      </p:sp>
      <p:sp>
        <p:nvSpPr>
          <p:cNvPr id="10"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11" name=""/>
          <p:cNvSpPr txBox="1"/>
          <p:nvPr/>
        </p:nvSpPr>
        <p:spPr>
          <a:xfrm>
            <a:off x="514350" y="3562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solo prompt que busca, analiza y redacta suele descuidar una de las partes y es difícil de depu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stifica ante alguien escépt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eso me limité a los roles estrictamente necesarios y puse condición de parada; si un rol no aporta herramienta ni control, lo quito.]]></a:t>
            </a:r>
          </a:p>
        </p:txBody>
      </p:sp>
      <p:sp>
        <p:nvSpPr>
          <p:cNvPr id="9" name=""/>
          <p:cNvSpPr txBox="1"/>
          <p:nvPr/>
        </p:nvSpPr>
        <p:spPr>
          <a:xfrm>
            <a:off x="514350" y="2514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nclusion]]></a:t>
            </a:r>
          </a:p>
        </p:txBody>
      </p:sp>
      <p:sp>
        <p:nvSpPr>
          <p:cNvPr id="10" name=""/>
          <p:cNvSpPr txBox="1"/>
          <p:nvPr/>
        </p:nvSpPr>
        <p:spPr>
          <a:xfrm>
            <a:off x="514350" y="2790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visión se paga si cada rol añade algo que el conjunto mezclado perdía.]]></a:t>
            </a:r>
          </a:p>
        </p:txBody>
      </p:sp>
      <p:sp>
        <p:nvSpPr>
          <p:cNvPr id="11" name=""/>
          <p:cNvSpPr txBox="1"/>
          <p:nvPr/>
        </p:nvSpPr>
        <p:spPr>
          <a:xfrm>
            <a:off x="514350" y="3495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2" name=""/>
          <p:cNvSpPr txBox="1"/>
          <p:nvPr/>
        </p:nvSpPr>
        <p:spPr>
          <a:xfrm>
            <a:off x="514350" y="3781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permite probar cada rol por su cuenta y arreglar solo el que falla, sin romper los demá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stifica ante alguien escépt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ntraarg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ocio señala que dividir sube costo y latencia, y que un buen prompt a veces basta.]]></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exto · Wikiped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o de equipo digital muestra: investigador, analista, redactor, revisor, orquestador, y además un séptimo agente "para llevar el clima" y un octavo "que habla bonito". ¿Qué tan sano se ve ese diseñ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y sano: más agentes, más potencia.]]></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co sano: tiene roles sin responsabilidad que aportan (clima, "hablar bonito"); es complejidad de relleno.]]></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á incompleto, le faltan má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ntidad de agentes no impor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exto · Wikiped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u plano, ¿qué papel juega honestamente la pregunta "¿y si un solo agente ba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trámite; siempre hay que dividir para verse profesion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filtro: si no puedes nombrar qué gana la división, tu respuesta correcta es quedarte en un ag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aplica, ya elegimos multiag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sirve para bajar el precio al cl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entregar el pl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10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i cada agente tiene responsabilidad con sentido y sabes decir por qué dividiste (o por qué no), el plano está listo.]]></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si un rol no aporta herramienta, contexto o control, sobra. Justifica cada pieza o simplif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xto · Wikiped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3"/>
              </a:rPr>
              <a:t><![CDATA[Proyecto: diseña un equipo digital para un proc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rso 14 completo.]]></a:t>
            </a:r>
            <a:r>
              <a:rPr lang="en-US" strike="noStrike" sz="2100" spc="0" u="none" cap="none">
                <a:solidFill>
                  <a:srgbClr val="1B2438">
                    <a:alpha val="100000"/>
                  </a:srgbClr>
                </a:solidFill>
                <a:latin typeface="Calibri"/>
              </a:rPr>
              <a:t><![CDATA[ Ya sabes construir equipos de agentes cuando el problema lo pide y, sobre todo, cuándo NO conviene. Siguiente curso: ]]></a:t>
            </a:r>
            <a:r>
              <a:rPr lang="en-US" b="1" strike="noStrike" sz="2100" spc="0" u="none" cap="none">
                <a:solidFill>
                  <a:srgbClr val="1B2438">
                    <a:alpha val="100000"/>
                  </a:srgbClr>
                </a:solidFill>
                <a:latin typeface="Calibri"/>
              </a:rPr>
              <a:t><![CDATA[IA para documentos]]></a:t>
            </a:r>
            <a:r>
              <a:rPr lang="en-US" strike="noStrike" sz="2100" spc="0" u="none" cap="none">
                <a:solidFill>
                  <a:srgbClr val="1B2438">
                    <a:alpha val="100000"/>
                  </a:srgbClr>
                </a:solidFill>
                <a:latin typeface="Calibri"/>
              </a:rPr>
              <a:t><![CDATA[, donde el material de trabajo son archivos: PDF, facturas, contratos y expedientes.]]></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4-r01-oa01"/>
              </a:rPr>
              <a:t><![CDATA[Sigue: Un agente o varios: decide por el problema]]></a:t>
            </a:r>
          </a:p>
        </p:txBody>
      </p:sp>
      <p:sp>
        <p:nvSpPr>
          <p:cNvPr id="9" name=""/>
          <p:cNvSpPr txBox="1"/>
          <p:nvPr/>
        </p:nvSpPr>
        <p:spPr>
          <a:xfrm>
            <a:off x="514350" y="2981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2026-10-25T05:02:22Z</dcterms:created>
  <dcterms:modified xsi:type="dcterms:W3CDTF">2026-10-25T05:02:22Z</dcterms:modified>
  <dc:title>Proyecto: diseña un equipo digital para un proceso</dc:title>
  <dc:description>Presentación editable del OA «Proyecto: diseña un equipo digital para un proceso». Enlace: https://tecnologia.lumbre.lat/object/iav-c14-r01-oa03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