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16-r01-oa01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16-r01-oa01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16-r01-oa01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tecnologia.lumbre.lat/object/iav-c16-r01-oa01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externo de YouTube: https://www.youtube.com/watch?v=Dc0PgJm3KA0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descargó ni se incrustó el video. La tarjeta enlaza a la reproducción pública; requiere conexión a internet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16-r01-oa01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No puedes poner un precio sano sobre un costo que no conoces» (2 de 2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Las cinco familias de cost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5: 1. Desarroll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Tu tiempo (y el de otros) construyendo: horas × tu costo-hora real, no el de deseo. Incluye pruebas y la primera puesta en march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16-r01-oa01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Las cinco familias de cost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5: 2. Tokens y model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Cada llamada a la IA cuesta. Estímala: consultas/día × tokens/consulta × precio. Es el costo que más sorprende porque crece con el uso, no con tu esfuerz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16-r01-oa01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Las cinco familias de cost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3 de 5: 3. Infraestructu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Hosting, base de datos, almacenamiento, dominios, certificados. Barato al inicio, pero no cero, y escala con usuari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16-r01-oa01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Las cinco familias de cost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4 de 5: 4. Soport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Responder dudas, arreglar lo que se rompe, capacitar. Si no lo presupuestas, lo pagas con tu tiempo gratis cada noch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16-r01-oa01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Las cinco familias de cost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5 de 5: 5. Mantenimiento y evolu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APIs que cambian, modelos que se retiran, parches de seguridad, mejoras. Es el costo de que el producto siga vivo el año d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16-r01-oa01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16-r01-oa01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16-r01-oa01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Las recurrentes: tokens que crecen con el uso, hosting, soporte y mantenimiento anual, que siguen costiendo meses después de la entrega y que nadie le está pagan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Cobrar solo el desarrollo financia el día uno, pero deja los **costos recurrentes** (sobre todo tokens, que escalan con el uso del cliente) comiéndose tu margen mes a mes. Esos deben cubrirse con una mensualidad o cargarse al precio, y siempre ir separados en la propuest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costo total de propiedad de una solución de IA incluye operación recurrente; un precio que la ignora puede ser rentable al vender y perdedor al oper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16-r01-oa01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Opción múltiple» (2 de 2)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Al contrario: los tokens se cobran **por uso**. Un cliente con miles de consultas diarias te genera un costo de API enorme aunque a ti no te cueste más tiempo. Por eso el costo de tokens es **variable con el uso del cliente**, y la base para decidir límites, planes o cobro por consum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os modelos de IA se facturan por tokens procesados; el costo escala con el volumen de uso del cliente, no con el esfuerzo de desarroll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16-r01-oa01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Toma tu oferta finalista y estima, aunque sea en rangos, las cinco familias de costo. Marca cuál recurrente te da más incertidumbre y cómo la reducirías (piloto, medición, tope de uso)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16-r01-oa01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17399" r:id="rId1"/>
    <p:sldLayoutId id="2481917400" r:id="rId2"/>
    <p:sldLayoutId id="2481917401" r:id="rId3"/>
    <p:sldLayoutId id="2481917402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b6bd4151d2b5e9e2043dc215567a360e1bc68b093eb0d1571.jpg"/>
  <Relationship Id="rId3" Type="http://schemas.openxmlformats.org/officeDocument/2006/relationships/hyperlink" Target="https://tecnologia.lumbre.lat/object/iav-c16-r01-oa01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6-r01-oa01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6-r01-oa01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6-r01-oa01" TargetMode="External"/>
  <Relationship Id="rId3" Type="http://schemas.openxmlformats.org/officeDocument/2006/relationships/hyperlink" Target="https://tecnologia.lumbre.lat/object/iav-c16-r01-oa01" TargetMode="External"/>
  <Relationship Id="rId4" Type="http://schemas.openxmlformats.org/officeDocument/2006/relationships/hyperlink" Target="https://tecnologia.lumbre.lat/object/iav-c16-r01-oa01" TargetMode="External"/>
  <Relationship Id="rId5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yt-Dc0PgJm3KA02.jpg"/>
  <Relationship Id="rId3" Type="http://schemas.openxmlformats.org/officeDocument/2006/relationships/hyperlink" Target="https://tecnologia.lumbre.lat/object/iav-c16-r01-oa01" TargetMode="External"/>
  <Relationship Id="rId4" Type="http://schemas.openxmlformats.org/officeDocument/2006/relationships/hyperlink" Target="https://www.youtube.com/watch?v=Dc0PgJm3KA0" TargetMode="External"/>
  <Relationship Id="rId5" Type="http://schemas.openxmlformats.org/officeDocument/2006/relationships/hyperlink" Target="https://www.youtube.com/watch?v=Dc0PgJm3KA0" TargetMode="External"/>
  <Relationship Id="rId6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6-r01-oa01" TargetMode="Externa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6-r01-oa01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6-r01-oa01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6-r01-oa01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6-r01-oa01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6-r01-oa01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6-r01-oa01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6-r01-oa01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6-r01-oa01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6-r01-oa01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6-r01-oa01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6-r01-oa01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6-r01-oa01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6-r01-oa01" TargetMode="External"/>
  <Relationship Id="rId3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6-r01-oa01" TargetMode="External"/>
  <Relationship Id="rId3" Type="http://schemas.openxmlformats.org/officeDocument/2006/relationships/hyperlink" Target="/object/iav-c16-r01-oa02" TargetMode="External"/>
  <Relationship Id="rId4" Type="http://schemas.openxmlformats.org/officeDocument/2006/relationships/hyperlink" Target="/object/iav-c16-r01-oa03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sto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ale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olució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A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iav-c16-r01-oa01"/>
              </a:rPr>
              <a:t><![CDATA[Ver el OA en tecnologi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6-r01-oa01"/>
              </a:rPr>
              <a:t><![CDATA[Los costos reales de una solución de 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dentificar y estimar los costos reales de construir y operar una solución de IA —desarrollo, tokens, infraestructura, soporte y mantenimiento— para poder poner un precio san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289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9146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 de cobrar hay que saber cuánto cuesta. Un inventario honesto de los costos de una solución de IA: los obvios (desarrollo) y los que te despiertan (tokens, hosting, soporte, mantenimiento)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6-r01-oa01"/>
              </a:rPr>
              <a:t><![CDATA[Los costos reales de una solución de 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09725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costos · tokens · infraestructura · soporte · mantenimiento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 puedes poner un precio sano sobre un costo que no conoce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6-r01-oa01"/>
              </a:rPr>
              <a:t><![CDATA[Los costos reales de una solución de 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10001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brar bien es equilibrar la balanza: de un lado tus costos reales y completos; del otro, el valor que el cliente percibe. Si no ves un lado, el precio sale coj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0670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No se encontró el archivo assets/cover.webp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3771900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895725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 puedes poner un precio sano sobre un costo que no conoce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iav-c16-r01-oa01"/>
              </a:rPr>
              <a:t><![CDATA[Los costos reales de una solución de 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20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333500"/>
            <a:ext cx="3619500" cy="25717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9525">
            <a:solidFill>
              <a:srgbClr val="E4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pic>
        <p:nvPicPr>
          <p:cNvPr id="8" name="" descr="Miniatura del recurs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425" y="1428750"/>
            <a:ext cx="3171825" cy="2381250"/>
          </a:xfrm>
          <a:prstGeom prst="rect">
            <a:avLst/>
          </a:prstGeom>
          <a:noFill/>
        </p:spPr>
      </p:pic>
      <p:sp>
        <p:nvSpPr>
          <p:cNvPr id="9" name=""/>
          <p:cNvSpPr txBox="1"/>
          <p:nvPr/>
        </p:nvSpPr>
        <p:spPr>
          <a:xfrm>
            <a:off x="4362450" y="1352550"/>
            <a:ext cx="42672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uánto cobrar por un proyecto como freelance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362450" y="2362200"/>
            <a:ext cx="4267200" cy="13144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ómo poner precio a tu trabajo sin una fórmula mágica. Complementa los costos reales y el valor de una solución de I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4362450" y="3790950"/>
            <a:ext cx="42672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quiere conexión a interne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4362450" y="4133850"/>
            <a:ext cx="2724150" cy="4953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4533900" y="4257675"/>
            <a:ext cx="238125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5" tooltip="Ver video en YouTube"/>
              </a:rPr>
              <a:t><![CDATA[Ver video en YouTube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 puedes poner un precio sano sobre un costo que no conoc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6-r01-oa01"/>
              </a:rPr>
              <a:t><![CDATA[Los costos reales de una solución de 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error más caro de quien empieza a vender soluciones de IA es cobrar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o por su tiempo de construc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y olvidarse de todo lo que sigue costiendo después de la entrega. Un proyecto que 'quedó en $15,000' pero te deja una factura de tokens de $3,000 al mes que nadie te paga, es un proyecto con pérdida disfrazad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9432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brar bien empieza por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star todos los cos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 incluidos los silenciosos. Este objeto te da el inventario completo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 puedes poner un precio sano sobre un costo que no conoc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6-r01-oa01"/>
              </a:rPr>
              <a:t><![CDATA[Los costos reales de una solución de 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20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733550"/>
          </a:xfrm>
          <a:prstGeom prst="roundRect">
            <a:avLst/>
          </a:prstGeom>
          <a:solidFill>
            <a:srgbClr val="F6F2EA">
              <a:alpha val="100000"/>
            </a:srgbClr>
          </a:solidFill>
          <a:ln w="9525">
            <a:solidFill>
              <a:srgbClr val="DED4C2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733550"/>
          </a:xfrm>
          <a:prstGeom prst="roundRect">
            <a:avLst/>
          </a:prstGeom>
          <a:solidFill>
            <a:srgbClr val="DED4C2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sto de construir ≠ costo de operar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 costos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vez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(desarrollo, diseño, implementación) y costos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urrent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(tokens, hosting, soporte, mantenimiento, monitoreo). Un precio que solo cubre los primeros te persigue cada mes. Sepáralos siempre en tu cabeza y en tu propuesta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inventario completo de costos · Las cinco familias de costo · Paso 1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6-r01-oa01"/>
              </a:rPr>
              <a:t><![CDATA[Los costos reales de una solución de 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. Desarroll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 tiempo (y el de otros) construyendo: horas × tu costo-hora real, no el de deseo. Incluye pruebas y la primera puesta en marcha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inventario completo de costos · Las cinco familias de costo · Paso 2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6-r01-oa01"/>
              </a:rPr>
              <a:t><![CDATA[Los costos reales de una solución de 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. Tokens y modelo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 llamada a la IA cuesta. Estímala: consultas/día × tokens/consulta × precio. Es el costo que más sorprende porque crece con el uso, no con tu esfuerzo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inventario completo de costos · Las cinco familias de costo · Paso 3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6-r01-oa01"/>
              </a:rPr>
              <a:t><![CDATA[Los costos reales de una solución de 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. Infraestructu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sting, base de datos, almacenamiento, dominios, certificados. Barato al inicio, pero no cero, y escala con usuario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inventario completo de costos · Las cinco familias de costo · Paso 4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6-r01-oa01"/>
              </a:rPr>
              <a:t><![CDATA[Los costos reales de una solución de 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. Sopor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onder dudas, arreglar lo que se rompe, capacitar. Si no lo presupuestas, lo pagas con tu tiempo gratis cada noch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inventario completo de costos · Las cinco familias de costo · Paso 5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6-r01-oa01"/>
              </a:rPr>
              <a:t><![CDATA[Los costos reales de una solución de 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Mantenimiento y evolu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Is que cambian, modelos que se retiran, parches de seguridad, mejoras. Es el costo de que el producto siga vivo el año do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inventario completo de costo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6-r01-oa01"/>
              </a:rPr>
              <a:t><![CDATA[Los costos reales de una solución de 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ificar cada costo en "una vez" o "recurrente" es lo que después decide qué va en el fee de implementación y qué en la mensualida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6-r01-oa01"/>
              </a:rPr>
              <a:t><![CDATA[Los costos reales de una solución de 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20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209925"/>
        </p:xfrm>
        <a:graphic>
          <a:graphicData uri="http://schemas.openxmlformats.org/drawingml/2006/table">
            <a:tbl>
              <a:tblPr firstRow="1" bandRow="1"/>
              <a:tblGrid>
                <a:gridCol w="2000250"/>
                <a:gridCol w="2000250"/>
                <a:gridCol w="4114800"/>
              </a:tblGrid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Famili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¿Una vez o recurrente?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ómo estimarla sin adivinar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esarroll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Una vez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Horas reales × costo-hora, con margen de incertidumbr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oken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current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Volumen esperado × costo por millar de tokens, medido tras pilo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Infraestructur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current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tización del hosting + base de datos + domini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oport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current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Horas/mes estimadas × costo-hor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6-r01-oa01"/>
              </a:rPr>
              <a:t><![CDATA[Los costos reales de una solución de 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20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1390650"/>
        </p:xfrm>
        <a:graphic>
          <a:graphicData uri="http://schemas.openxmlformats.org/drawingml/2006/table">
            <a:tbl>
              <a:tblPr firstRow="1" bandRow="1"/>
              <a:tblGrid>
                <a:gridCol w="2000250"/>
                <a:gridCol w="2000250"/>
                <a:gridCol w="4114800"/>
              </a:tblGrid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Famili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¿Una vez o recurrente?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ómo estimarla sin adivinar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antenimien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current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% del desarrollo al año (regla práctica: 15-20%)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6-r01-oa01"/>
              </a:rPr>
              <a:t><![CDATA[Los costos reales de una solución de 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inventario completo de costo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alumno cotiza su asistente de IA cobrando solo sus 40 horas de desarrollo. ¿Qué familia de costos está ignorando que puede volver el proyecto rentable al revés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Ninguna: el desarrollo es lo único que importa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Las recurrentes: tokens que crecen con el uso, hosting, soporte y mantenimiento anual, que siguen costiendo meses después de la entrega y que nadie le está pagand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40386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Solo el IVA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6-r01-oa01"/>
              </a:rPr>
              <a:t><![CDATA[Los costos reales de una solución de 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El costo de vender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6-r01-oa01"/>
              </a:rPr>
              <a:t><![CDATA[Los costos reales de una solución de 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inventario completo de costo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costo de tokens de una solución de IA depende de cuánto trabajes tú construyéndola, no de cuánto la usen los cliente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6-r01-oa01"/>
              </a:rPr>
              <a:t><![CDATA[Los costos reales de una solución de 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inventario completo de costo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ma tu oferta finalista y estima, aunque sea en rangos, las cinco familias de costo. Marca cuál recurrente te da más incertidumbre y cómo la reducirías (piloto, medición, tope de uso)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0384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La incertidumbre grande suele estar en tokens: un piloto con medición real la convierte en un número defendible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7433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inventario completo de costo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6-r01-oa01"/>
              </a:rPr>
              <a:t><![CDATA[Los costos reales de una solución de 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 pas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delos de cobro: cuál encaja con cuál cli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— una vez que conoces tu costo, cómo empaquetarlo: por proyecto, mensualidad, SaaS, por uso o por valor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2860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/object/iav-c16-r01-oa02"/>
              </a:rPr>
              <a:t><![CDATA[Sigue: Modelos de cobro: cuál encaja con cuál cliente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57475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la misma ruta para continuar aprendiend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0194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/object/iav-c16-r01-oa03"/>
              </a:rPr>
              <a:t><![CDATA[Sigue: Proyecto: una propuesta económica completa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390900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la misma ruta para continuar aprendiendo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2026-10-25T04:05:26Z</dcterms:created>
  <dcterms:modified xsi:type="dcterms:W3CDTF">2026-10-25T04:05:26Z</dcterms:modified>
  <dc:title>Los costos reales de una solución de IA</dc:title>
  <dc:description>Presentación editable del OA «Los costos reales de una solución de IA». Enlace: https://tecnologia.lumbre.lat/object/iav-c16-r01-oa01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