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7-r01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exto · Wikipedia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7-r01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8703v_jHXCQ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7-r01-oa03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exto · Wikipedia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structura obligatoria del docu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1. Núcleo comú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scribe en tres líneas **lo idéntico** para todos: el flujo y el objeto de datos que se repiten. Esto es lo que se construye una sola ve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structura obligatoria del docu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2. Capa de configur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ista los parámetros, plantillas y reglas que cambian por empresa. Aquí decides qué es configurable y qué dices que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structura obligatoria del docu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3. Modelo multiempre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xplica cómo se aíslan los datos por etiqueta de empresa y cómo se gestionan usuarios y roles. Arrastra lo aprendido en seguridad y privac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structura obligatoria del docu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4. Planes y preci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fine 2 o 3 planes (por ejemplo: básico, equipo, empresa) con un criterio claro de qué limita cada uno (usuarios, volumen, funciones) y por qué alguien subiría de pl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structura obligatoria del docu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5. Migración del cliente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ómo llevas a tu primer cliente de su versión a medida al producto: qué gana, qué pierde, cómo lo comunicas y a qué precio ent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3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structura obligatoria del docu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6. Siguiente experi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paso acotado y medible para validar el plan: "parametrizar X y ofrecerlo a dos clientes piloto este trimestre con este criterio de éxito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3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3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3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l flujo "entrada → clasificación → asignación → cierre" es idéntico para todos → Núcleo comú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correo remitente y el logotipo se leen de un parámetro por empresa → Configur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plan básico limita a 3 usuarios y 1,000 consultas de IA al mes → Preci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cliente 1 conserva sus datos y recibe seis meses al precio de su plan actual → Migr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decisión pertenece a una capa del plan: el núcleo se generaliza, la diferencia se parametriza, el acceso se pricea y el cliente existente se migra con cuid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7-r01-oa03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no hay escalera de valor: sin límites ni niveles, el cliente que más usa (y más te cuesta) paga lo mismo que el ocasional, y no hay razón para crecer dentro de tu produ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SaaS vive de la **escalera de planes**: límites (usuarios, volumen, funciones) que reflejan tu costo real —sobre todo el de la IA, que crece con el uso— y dan un motivo para subir de plan. Un plan único ilimitado regala margen a los intensivos y no captura valor al crec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recio por niveles existe porque el costo también es escalonado (tokens, almacenamiento, soporte); sin planes, el modelo económico del producto no escala con la cart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7-r01-oa03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uidado: si le quitas al cliente 1 algo que usa todos los días, **lo pierdes y pierdes tu referencia de venta**. La regla es: lo que el cliente usa a diario entra al núcleo o a un plan; lo que nadie más usa se jubila con aviso y tiempo. Limpiar el producto no se hace a costillas de tu primer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liente cero es tu prueba viviente y tu caso de éxito; migrarlo degradando su experiencia destruye la confianza que necesitas para vender el producto a los sigui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7-r01-oa03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el borrador de tu plan en seis párrafos cortos, uno por sección. Termina con tu "siguiente experimento": qué vas a parametrizar primero, con qué dos clientes piloto, en qué fecha y con qué número sabrás que funcion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0832" r:id="rId1"/>
    <p:sldLayoutId id="2481920833" r:id="rId2"/>
    <p:sldLayoutId id="2481920834" r:id="rId3"/>
    <p:sldLayoutId id="248192083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2e0f4099045a3ed164a5fea0943f964bfa745e06d32d00b1.jpg"/>
  <Relationship Id="rId3" Type="http://schemas.openxmlformats.org/officeDocument/2006/relationships/hyperlink" Target="https://tecnologia.lumbre.lat/object/iav-c17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  <Relationship Id="rId3" Type="http://schemas.openxmlformats.org/officeDocument/2006/relationships/hyperlink" Target="https://es.wikipedia.org/wiki/Proyecto" TargetMode="External"/>
  <Relationship Id="rId4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  <Relationship Id="rId3" Type="http://schemas.openxmlformats.org/officeDocument/2006/relationships/hyperlink" Target="https://tecnologia.lumbre.lat/object/iav-c17-r01-oa03" TargetMode="External"/>
  <Relationship Id="rId4" Type="http://schemas.openxmlformats.org/officeDocument/2006/relationships/hyperlink" Target="https://tecnologia.lumbre.lat/object/iav-c17-r01-oa03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8703v_jHXCQ2.jpg"/>
  <Relationship Id="rId3" Type="http://schemas.openxmlformats.org/officeDocument/2006/relationships/hyperlink" Target="https://tecnologia.lumbre.lat/object/iav-c17-r01-oa03" TargetMode="External"/>
  <Relationship Id="rId4" Type="http://schemas.openxmlformats.org/officeDocument/2006/relationships/hyperlink" Target="https://www.youtube.com/watch?v=8703v_jHXCQ" TargetMode="External"/>
  <Relationship Id="rId5" Type="http://schemas.openxmlformats.org/officeDocument/2006/relationships/hyperlink" Target="https://www.youtube.com/watch?v=8703v_jHXCQ" TargetMode="External"/>
  <Relationship Id="rId6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3" TargetMode="External"/>
  <Relationship Id="rId3" Type="http://schemas.openxmlformats.org/officeDocument/2006/relationships/hyperlink" Target="/object/iav-c17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duct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7-r01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r el plan para convertir un servicio a medida repetible en un producto parametrizado: núcleo común, capa de configuración, modelo multiempresa, precios por plan y plan de migración del primer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ble del curso: tomas tu patrón detectado y escribes el plan de producto — qué se generaliza, qué se parametriza, cómo se aíslan los datos, cómo se cobra y cómo migras a tu cliente uno sin perderl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plan · producto · saaS · migración · pric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: Un proyecto es una planificación que consiste en un conjunto de objetivos que se encuentran interrelacionados y coordinados. De conformidad con el Project Management Institute (PMI), "un proyecto es un esfuerzo temporal que se lleva a cabo para crear un producto, servicio o resultado único". De estos conceptos, se evidencia que la razón de un proyecto es alcanzar resultados o metas específicas dentro de los límites que imponen un presupuesto, calidades establecidas previamente, y un lapso de tiempo previamente definid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estión de proyectos es la aplicación de conocimientos, habilidades, herramientas y técnicas a las actividades de un proyecto para satisfacer los requisitos del mismo. Consiste en reunir varias ideas para llevarlas a cabo, y es un emprendimiento que tiene lugar durante un tiempo limitado, y que apunta a lograr un resultado únic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es.wikipedia.org/wiki/Proyecto"/>
              </a:rPr>
              <a:t><![CDATA[Wikipedia: Proyec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3855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consultado y adaptado de Wikipedia (licencia CC BY-SA 4.0)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AsiriMH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38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escalar tu empresa de servici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 el círculo: de escalar en papel a un plan con números, planes de precio y una migración real de tu primer clie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el patrón (objeto 1) y los mecanismos (objeto 2). Ahora se trata d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el 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porque un producto sin plan es solo código con esperanza. Tu documento debe responder seis cosas, en este orden, y cada respuesta debe ser concreta y defendible. Nada de 'ya veremos cómo se cobra'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plan conecta con dos cursos previos: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auditoría de producción) te da los criterios de fiabilidad que todo SaaS necesita, y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1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cómo cobrar) te da los modelos de precio que aplicarás aquí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l cliente c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lan de servicio a producto solo es real si puedes señalar 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cliente 1 actu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explicar cómo pasará de su versión a medida al producto,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sentirse traicion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i tu plan no resuelve eso, es un plan de reescritura, no de conversió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eis secciones del plan · Estructura obligatoria del documento · Paso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Núcleo comú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en tres líne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idén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todos: el flujo y el objeto de datos que se repiten. Esto es lo que se construye una sola vez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eis secciones del plan · Estructura obligatoria del documento · Paso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Capa de configur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 los parámetros, plantillas y reglas que cambian por empresa. Aquí decides qué es configurable y qué dices que n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eis secciones del plan · Estructura obligatoria del documento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Modelo multiempre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 cómo se aíslan los datos por etiqueta de empresa y cómo se gestionan usuarios y roles. Arrastra lo aprendido en seguridad y privacida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eis secciones del plan · Estructura obligatoria del documento · Paso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Planes y preci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 2 o 3 planes (por ejemplo: básico, equipo, empresa) con un criterio claro de qué limita cada uno (usuarios, volumen, funciones) y por qué alguien subiría de pl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eis secciones del plan · Estructura obligatoria del documento · Paso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Migración del cliente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llevas a tu primer cliente de su versión a medida al producto: qué gana, qué pierde, cómo lo comunicas y a qué precio entr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eis secciones del plan · Estructura obligatoria del documento · Paso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Siguiente experimen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aso acotado y medible para validar el plan: "parametrizar X y ofrecerlo a dos clientes piloto este trimestre con este criterio de éxito"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eis secciones del pla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 esta tabla como índice de tu documento: si una celda "criterio" no la puedes cumplir, esa sección está floj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4800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266950"/>
                <a:gridCol w="39338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respon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iterio de que está bien hech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úcleo comú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se construye una sola vez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drías describirlo sin mencionar a ningún cliente en particul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igu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cambia por empresa y cóm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diferencia está asignada a parámetro, plantilla o "no se soporta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ltiempre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ómo no se mezclan los dato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plicas el filtro por etiqueta y los roles, no solo "cada quien con su clave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8130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266950"/>
                <a:gridCol w="39338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respon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iterio de que está bien hech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c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Por qué alguien pagaría má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ay un límite real que empuja a subir de plan, no un caprich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g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ómo no pierdes al cliente 1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liente gana algo concreto al pasar al produ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perim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uál es el siguiente paso medibl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ne fecha, alcance y un criterio de éxito numér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seis secciones del pl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decisión dentro de la sección de plan que l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úcleo comú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figur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eci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igración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l flujo "entrada → clasificación → asignación → cierre" es idéntico para tod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correo remitente y el logotipo se leen de un parámetro por empre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plan básico limita a 3 usuarios y 1,000 consultas de IA al m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337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cliente 1 conserva sus datos y recibe seis meses al precio de su plan actu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6099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seis secciones del pl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sección de precios, un alumno propone "un solo plan ilimitado a $199 al mes para todos". ¿Qué debilidad de plan de producto revela es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inguna: un precio simple es mej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no hay escalera de valor: sin límites ni niveles, el cliente que más usa (y más te cuesta) paga lo mismo que el ocasional, y no hay razón para crecer dentro de tu produc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$199 es muy barat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debería cobrar en dólar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seis secciones del pl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 que el plan de migración deje atrás las funciones a medida que el cliente 1 pidió en su proyecto original, aunque las use a diario, para que el producto quede "limpio"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seis secciones del pl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el borrador de tu plan en seis párrafos cortos, uno por sección. Termina con tu "siguiente experimento": qué vas a parametrizar primero, con qué dos clientes piloto, en qué fecha y con qué número sabrás que funcion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experimento no tiene fecha ni criterio numérico, repásalo: es el mismo error de la demo que "ya casi está lista"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eis secciones del pla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3"/>
              </a:rPr>
              <a:t><![CDATA[Proyecto: plan de servici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 del cur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a no vendes horas ni proyectos sueltos: vend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ducto que sirve a mu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orque separaste el núcleo común de la capa de configuración, aislaste los datos, priceaste una escalera y planeaste no perder a quien creyó primero en ti. En el Nivel 4 usarás este mismo músculo para detectar oportunidades (C05), prospectar (C08) y poner precio (C16) a escal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7-r01-oa01"/>
              </a:rPr>
              <a:t><![CDATA[Sigue: Detectar el patrón entre proyectos de client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3855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2026-10-25T05:02:39Z</dcterms:created>
  <dcterms:modified xsi:type="dcterms:W3CDTF">2026-10-25T05:02:39Z</dcterms:modified>
  <dc:title>Proyecto: plan de servicio a producto</dc:title>
  <dc:description>Presentación editable del OA «Proyecto: plan de servicio a producto». Enlace: https://tecnologia.lumbre.lat/object/iav-c17-r01-oa03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