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9-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19-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9-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iav-c19-r01-oa0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kI9Zt5Zo8Kk]]></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19-r01-oa0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solución se describe en una línea; el MVP se recorta hasta que duele»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 la solución al MVP en cuatro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1. Describe la solución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unque no la construyas toda, escribe qué resolvería idealmente. Es tu m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9-r01-oa0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 la solución al MVP en cuatro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2. Encuentra el momento de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ál es el ÚNICO paso que, si funciona, ya le sirve al cliente? Ese es el corazón del MVP.]]></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9-r01-oa0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 la solución al MVP en cuatro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3. Corta todo lo de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gin, dashboard, reportes, historial: si el momento de valor no los necesita, fuera. Un MVP que no te da vergüenza, llegó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9-r01-oa0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 la solución al MVP en cuatro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4. Decide el papel de IA y hu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automatiza la IA (extraer, clasificar, redactar un borrador) y qué valida el humano. Documenta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9-r01-oa0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9-r01-oa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9-r01-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recorte al momento de valor: está construyendo un producto, no el experimento más barato que prueba la hipótesis. Cada función que no es necesaria para que el cliente sienta que el dolor se resuelve es esfuerzo y aprendizaje apla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VP se define por **la hipótesis que prueba**, no por parecer completo. Si el valor está en "el pedido ya no se reescribe a mano", métricas y reportes no enseñan nada sobre esa hipótesis: solo retrasan el contacto con la realidad y queman tiempo que deberás gastar en apr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MVP es la versión mínima que entrega el momento de valor y permite validar la hipótesis central con el menor esfuer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19-r01-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uele serlo. La vergüenza sana aparece cuando entregaste **lo mínimo que prueba** sin inflar el alcance para impresionar. El riesgo no es que se vea simple, es que no resuelva el dolor central. Si lo resuelve y es simple, vas bien; si es complejo y aún no resuelve el dolor, gastaste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VP óptimo prioriza validar la hipótesis de valor sobre la apariencia de completitud; la simpleza que entrega valor es señal de buen rec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19-r01-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ntrega etapas 3 y 4: describe tu solución en una frase, identifica tu "momento de valor" único, y escribe qué incluyes en el MVP y — más importante — qué dejas fuera a propósito y por qué. Define qué hace la IA y qué hace el hu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9-r01-oa0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1579" r:id="rId1"/>
    <p:sldLayoutId id="2481901580" r:id="rId2"/>
    <p:sldLayoutId id="2481901581" r:id="rId3"/>
    <p:sldLayoutId id="248190158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65a62319dd159421d2db66c6ebacd69425a33302187ce9c1.jpg"/>
  <Relationship Id="rId3" Type="http://schemas.openxmlformats.org/officeDocument/2006/relationships/hyperlink" Target="https://tecnologia.lumbre.lat/object/iav-c19-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2" TargetMode="External"/>
  <Relationship Id="rId3" Type="http://schemas.openxmlformats.org/officeDocument/2006/relationships/hyperlink" Target="https://tecnologia.lumbre.lat/object/iav-c19-r01-oa02" TargetMode="External"/>
  <Relationship Id="rId4" Type="http://schemas.openxmlformats.org/officeDocument/2006/relationships/hyperlink" Target="https://tecnologia.lumbre.lat/object/iav-c19-r01-oa02"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kI9Zt5Zo8Kk2.jpg"/>
  <Relationship Id="rId3" Type="http://schemas.openxmlformats.org/officeDocument/2006/relationships/hyperlink" Target="https://tecnologia.lumbre.lat/object/iav-c19-r01-oa02" TargetMode="External"/>
  <Relationship Id="rId4" Type="http://schemas.openxmlformats.org/officeDocument/2006/relationships/hyperlink" Target="https://www.youtube.com/watch?v=kI9Zt5Zo8Kk" TargetMode="External"/>
  <Relationship Id="rId5" Type="http://schemas.openxmlformats.org/officeDocument/2006/relationships/hyperlink" Target="https://www.youtube.com/watch?v=kI9Zt5Zo8Kk" TargetMode="External"/>
  <Relationship Id="rId6"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2"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2" TargetMode="External"/>
  <Relationship Id="rId3" Type="http://schemas.openxmlformats.org/officeDocument/2006/relationships/hyperlink" Target="/object/iav-c19-r01-oa01" TargetMode="External"/>
  <Relationship Id="rId4" Type="http://schemas.openxmlformats.org/officeDocument/2006/relationships/hyperlink" Target="/object/iav-c19-r01-oa03"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tap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3-4:]]></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olu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VP]]></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iav-c19-r01-oa02"/>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2"/>
              </a:rPr>
              <a:t><![CDATA[Etapa 3-4: solución y MVP]]></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ir la solución (etapa 3) y recortarla al MVP mínimo que demuestra valor (etapa 4), definiendo qué hace la IA, qué hace el humano y qué se deja fuera a propósito.]]></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tapas 3 y 4 del laboratorio: de la descripción clara de la solución al MVP más pequeño que prueba que resuelve el dolor, sin sobre-construir.]]></a:t>
            </a:r>
          </a:p>
        </p:txBody>
      </p:sp>
      <p:sp>
        <p:nvSpPr>
          <p:cNvPr id="11"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2"/>
              </a:rPr>
              <a:t><![CDATA[Etapa 3-4: solución y MVP]]></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9]]></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olución · MVP · alcance · prototipo · etap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olución se describe en una línea; el MVP se recorta hasta que due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2"/>
              </a:rPr>
              <a:t><![CDATA[Etapa 3-4: solución y MVP]]></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magen libre de Wikimedia Commons (CC BY-SA 4.0, autor: Carlos351049)]]></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wikimedia.webp.]]></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olución se describe en una línea; el MVP se recorta hasta que due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iav-c19-r01-oa02"/>
              </a:rPr>
              <a:t><![CDATA[Etapa 3-4: solución y MVP]]></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9]]></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Lean Startup: cómo validar y hacer crecer una startup]]></a:t>
            </a:r>
          </a:p>
        </p:txBody>
      </p:sp>
      <p:sp>
        <p:nvSpPr>
          <p:cNvPr id="10" name=""/>
          <p:cNvSpPr txBox="1"/>
          <p:nvPr/>
        </p:nvSpPr>
        <p:spPr>
          <a:xfrm>
            <a:off x="4362450" y="2362200"/>
            <a:ext cx="42672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ruir lo mínimo que prueba, no lo máximo que impresiona: el espíritu del MVP.]]></a:t>
            </a:r>
          </a:p>
        </p:txBody>
      </p:sp>
      <p:sp>
        <p:nvSpPr>
          <p:cNvPr id="11" name=""/>
          <p:cNvSpPr txBox="1"/>
          <p:nvPr/>
        </p:nvSpPr>
        <p:spPr>
          <a:xfrm>
            <a:off x="4362450" y="34766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39433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0671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olución se describe en una línea; el MVP se recorta hasta que due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2"/>
              </a:rPr>
              <a:t><![CDATA[Etapa 3-4: solución y MVP]]></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problema y cliente validados. Ahora, ]]></a:t>
            </a:r>
            <a:r>
              <a:rPr lang="en-US" b="1" strike="noStrike" sz="2100" spc="0" u="none" cap="none">
                <a:solidFill>
                  <a:srgbClr val="1B2438">
                    <a:alpha val="100000"/>
                  </a:srgbClr>
                </a:solidFill>
                <a:latin typeface="Calibri"/>
              </a:rPr>
              <a:t><![CDATA[etapa 3: describe la solución]]></a:t>
            </a:r>
            <a:r>
              <a:rPr lang="en-US" strike="noStrike" sz="2100" spc="0" u="none" cap="none">
                <a:solidFill>
                  <a:srgbClr val="1B2438">
                    <a:alpha val="100000"/>
                  </a:srgbClr>
                </a:solidFill>
                <a:latin typeface="Calibri"/>
              </a:rPr>
              <a:t><![CDATA[ en una frase que un niño entienda: 'esto hace X para que el cliente logre Y sin Z'. Y ]]></a:t>
            </a:r>
            <a:r>
              <a:rPr lang="en-US" b="1" strike="noStrike" sz="2100" spc="0" u="none" cap="none">
                <a:solidFill>
                  <a:srgbClr val="1B2438">
                    <a:alpha val="100000"/>
                  </a:srgbClr>
                </a:solidFill>
                <a:latin typeface="Calibri"/>
              </a:rPr>
              <a:t><![CDATA[etapa 4: recórtala al MVP]]></a:t>
            </a:r>
            <a:r>
              <a:rPr lang="en-US" strike="noStrike" sz="2100" spc="0" u="none" cap="none">
                <a:solidFill>
                  <a:srgbClr val="1B2438">
                    <a:alpha val="100000"/>
                  </a:srgbClr>
                </a:solidFill>
                <a:latin typeface="Calibri"/>
              </a:rPr>
              <a:t><![CDATA[ — la versión más pequeña que ya entrega valor real y te deja aprender si vas bien.]]></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ntación en estas etapas es construir de más: pantallas, funciones, integraciones que 'van a hacer falta'. El laboratorio te obliga al opuesto: ]]></a:t>
            </a:r>
            <a:r>
              <a:rPr lang="en-US" b="1" strike="noStrike" sz="2100" spc="0" u="none" cap="none">
                <a:solidFill>
                  <a:srgbClr val="1B2438">
                    <a:alpha val="100000"/>
                  </a:srgbClr>
                </a:solidFill>
                <a:latin typeface="Calibri"/>
              </a:rPr>
              <a:t><![CDATA[el MVP no es un producto chiquito, es el experimento más barato que prueba tu hipótesis de valor]]></a:t>
            </a:r>
            <a:r>
              <a:rPr lang="en-US" strike="noStrike" sz="2100" spc="0" u="none" cap="none">
                <a:solidFill>
                  <a:srgbClr val="1B2438">
                    <a:alpha val="100000"/>
                  </a:srgbClr>
                </a:solidFill>
                <a:latin typeface="Calibri"/>
              </a:rPr>
              <a:t><![CDA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olución se describe en una línea; el MVP se recorta hasta que due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2"/>
              </a:rPr>
              <a:t><![CDATA[Etapa 3-4: solución y MVP]]></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9]]></a:t>
            </a:r>
          </a:p>
        </p:txBody>
      </p:sp>
      <p:sp>
        <p:nvSpPr>
          <p:cNvPr id="7" name="" descr=""/>
          <p:cNvSpPr/>
          <p:nvPr/>
        </p:nvSpPr>
        <p:spPr>
          <a:xfrm>
            <a:off x="514350" y="1219200"/>
            <a:ext cx="8115300" cy="17335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ace la IA y qué hace el human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tu solución, nombra con precisión la parte que automatiza la IA y la que deja el humano. Si no puedes decir qué hace cada quien, tu solución es un conjuro, no un diseño. Y recuerda el vibe coding responsable: la IA propone, el humano dispone y revi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2"/>
              </a:rPr>
              <a:t><![CDATA[Etapa 3-4: solución y MVP]]></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olución se describe en una línea; el MVP se recorta hasta que duele · De la solución al MVP en cuatro movimientos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Describe la solución completa]]></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unque no la construyas toda, escribe qué resolvería idealmente. Es tu map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2"/>
              </a:rPr>
              <a:t><![CDATA[Etapa 3-4: solución y MVP]]></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olución se describe en una línea; el MVP se recorta hasta que duele · De la solución al MVP en cuatro movimientos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ncuentra el momento de valor]]></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l es el ÚNICO paso que, si funciona, ya le sirve al cliente? Ese es el corazón del MV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2"/>
              </a:rPr>
              <a:t><![CDATA[Etapa 3-4: solución y MVP]]></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olución se describe en una línea; el MVP se recorta hasta que duele · De la solución al MVP en cuatro movimientos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orta todo lo demás]]></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gin, dashboard, reportes, historial: si el momento de valor no los necesita, fuera. Un MVP que no te da vergüenza, llegó tar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2"/>
              </a:rPr>
              <a:t><![CDATA[Etapa 3-4: solución y MVP]]></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olución se describe en una línea; el MVP se recorta hasta que duele · De la solución al MVP en cuatro movimientos · Paso 4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ecide el papel de IA y humano]]></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automatiza la IA (extraer, clasificar, redactar un borrador) y qué valida el humano. Documenta el lími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olución se describe en una línea; el MVP se recorta hasta que due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2"/>
              </a:rPr>
              <a:t><![CDATA[Etapa 3-4: solución y MVP]]></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VP (columna derecha) entrega el mismo momento de valor — el pedido deja de reescribirse a mano — con una fracción del esfuerz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2"/>
              </a:rPr>
              <a:t><![CDATA[Etapa 3-4: solución y MVP]]></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9]]></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781175"/>
                <a:gridCol w="2667000"/>
                <a:gridCol w="3667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pon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olución ideal (etapa 3)]]></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VP (etapa 4)]]></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tura del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p con voz, foto y WhatsApp integr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solo canal: el cliente manda texto y la IA lo estruc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fa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shboard con tableros y repor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hoja compartida que se llena so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asifica, prioriza y sugiere mej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trae los datos del mensaje y arma la coma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m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rueba, corrige y supervi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rueba y corrige (igual, es el que ma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2"/>
              </a:rPr>
              <a:t><![CDATA[Etapa 3-4: solución y MVP]]></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9]]></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781175"/>
                <a:gridCol w="2667000"/>
                <a:gridCol w="3667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pon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olución ideal (etapa 3)]]></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VP (etapa 4)]]></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ltiusu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les y permisos por emple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usuario (tú o el cliente pilo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2"/>
              </a:rPr>
              <a:t><![CDATA[Etapa 3-4: solución y MVP]]></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solución se describe en una línea; el MVP se recorta hasta que duele]]></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su MVP, un alumno quiere incluir registro de usuarios, panel de métricas, notificaciones y reportes mensuales, "porque un producto se espera que los tenga". ¿Qué principio del laboratorio está violando?]]></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inguno: un producto completo vende mejor.]]></a:t>
            </a:r>
          </a:p>
        </p:txBody>
      </p:sp>
      <p:sp>
        <p:nvSpPr>
          <p:cNvPr id="10" name=""/>
          <p:cNvSpPr txBox="1"/>
          <p:nvPr/>
        </p:nvSpPr>
        <p:spPr>
          <a:xfrm>
            <a:off x="666750" y="3362325"/>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recorte al momento de valor: está construyendo un producto, no el experimento más barato que prueba la hipótesis. Cada función que no es necesaria para que el cliente sienta que el dolor se resuelve es esfuerzo y aprendizaje aplaza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2"/>
              </a:rPr>
              <a:t><![CDATA[Etapa 3-4: solución y MVP]]></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9]]></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de la transparencia con la IA.]]></a:t>
            </a:r>
          </a:p>
        </p:txBody>
      </p:sp>
      <p:sp>
        <p:nvSpPr>
          <p:cNvPr id="8" name=""/>
          <p:cNvSpPr txBox="1"/>
          <p:nvPr/>
        </p:nvSpPr>
        <p:spPr>
          <a:xfrm>
            <a:off x="666750" y="1600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de costear el problem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2"/>
              </a:rPr>
              <a:t><![CDATA[Etapa 3-4: solución y MVP]]></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solución se describe en una línea; el MVP se recorta hasta que duel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al mostrar tu MVP te da un poco de vergüenza lo simple que es, eso puede ser señal de que recortaste bie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2"/>
              </a:rPr>
              <a:t><![CDATA[Etapa 3-4: solución y MVP]]></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solución se describe en una línea; el MVP se recorta hasta que duel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trega etapas 3 y 4: describe tu solución en una frase, identifica tu "momento de valor" único, y escribe qué incluyes en el MVP y — más importante — qué dejas fuera a propósito y por qué. Define qué hace la IA y qué hace el humano.]]></a:t>
            </a:r>
          </a:p>
        </p:txBody>
      </p:sp>
      <p:sp>
        <p:nvSpPr>
          <p:cNvPr id="9" name=""/>
          <p:cNvSpPr txBox="1"/>
          <p:nvPr/>
        </p:nvSpPr>
        <p:spPr>
          <a:xfrm>
            <a:off x="514350" y="3038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u lista de "fuera del MVP" está vacía, no recortaste: vuelve al momento de valor.]]></a:t>
            </a:r>
          </a:p>
        </p:txBody>
      </p:sp>
      <p:sp>
        <p:nvSpPr>
          <p:cNvPr id="10" name=""/>
          <p:cNvSpPr txBox="1"/>
          <p:nvPr/>
        </p:nvSpPr>
        <p:spPr>
          <a:xfrm>
            <a:off x="514350" y="3743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olución se describe en una línea; el MVP se recorta hasta que due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2"/>
              </a:rPr>
              <a:t><![CDATA[Etapa 3-4: solución y MVP]]></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pas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tapa 5-7: probar, vender y mejorar]]></a:t>
            </a:r>
            <a:r>
              <a:rPr lang="en-US" strike="noStrike" sz="2100" spc="0" u="none" cap="none">
                <a:solidFill>
                  <a:srgbClr val="1B2438">
                    <a:alpha val="100000"/>
                  </a:srgbClr>
                </a:solidFill>
                <a:latin typeface="Calibri"/>
              </a:rPr>
              <a:t><![CDATA[ — el MVP sale a la calle: lo pruebas con el cliente, intentas cobrarle y mejoras con lo que aprendas.]]></a:t>
            </a:r>
          </a:p>
        </p:txBody>
      </p:sp>
      <p:sp>
        <p:nvSpPr>
          <p:cNvPr id="8" name=""/>
          <p:cNvSpPr txBox="1"/>
          <p:nvPr/>
        </p:nvSpPr>
        <p:spPr>
          <a:xfrm>
            <a:off x="514350" y="2286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object/iav-c19-r01-oa01"/>
              </a:rPr>
              <a:t><![CDATA[Sigue: Etapa 1-2: problema y cliente]]></a:t>
            </a:r>
          </a:p>
        </p:txBody>
      </p:sp>
      <p:sp>
        <p:nvSpPr>
          <p:cNvPr id="9" name=""/>
          <p:cNvSpPr txBox="1"/>
          <p:nvPr/>
        </p:nvSpPr>
        <p:spPr>
          <a:xfrm>
            <a:off x="514350" y="26574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Objeto de la misma ruta para continuar aprendiendo.]]></a:t>
            </a:r>
          </a:p>
        </p:txBody>
      </p:sp>
      <p:sp>
        <p:nvSpPr>
          <p:cNvPr id="10" name=""/>
          <p:cNvSpPr txBox="1"/>
          <p:nvPr/>
        </p:nvSpPr>
        <p:spPr>
          <a:xfrm>
            <a:off x="514350" y="3019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object/iav-c19-r01-oa03"/>
              </a:rPr>
              <a:t><![CDATA[Sigue: Etapa 5-7: probar, vender y mejorar]]></a:t>
            </a:r>
          </a:p>
        </p:txBody>
      </p:sp>
      <p:sp>
        <p:nvSpPr>
          <p:cNvPr id="11" name=""/>
          <p:cNvSpPr txBox="1"/>
          <p:nvPr/>
        </p:nvSpPr>
        <p:spPr>
          <a:xfrm>
            <a:off x="514350" y="33909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Objeto de la misma ruta para continuar aprendiend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2026-10-24T23:41:46Z</dcterms:created>
  <dcterms:modified xsi:type="dcterms:W3CDTF">2026-10-24T23:41:46Z</dcterms:modified>
  <dc:title>Etapa 3-4: solución y MVP</dc:title>
  <dc:description>Presentación editable del OA «Etapa 3-4: solución y MVP». Enlace: https://tecnologia.lumbre.lat/object/iav-c19-r01-oa02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