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20-r01-oa01]]></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DoYS87cUD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lista de ideas vale poco; una forma de leerlas vale un negocio»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Cliente: ¿quién paga y lo encu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l específico y canal de acceso (barrio, gremio, asociación, LinkedIn). Un cliente que no puedes contactar en dos semanas es un cliente teó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oblema: ¿duele en dinero 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 el filtro del C05: frecuente, costoso, verificable. "Sería nice tenerlo" no es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olución: ¿qué hace el agente, en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necesitas tres párrafos y diagramas para explicarla, probablemente el MVP es más chico de lo que crees… o la idea es conf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Información: ¿los datos existen y puedo us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ónde viven hoy (WhatsApp, papel, Excel, cabeza)? ¿Formato? ¿Consentimiento y LFPDPPP (C08)? ¿La IA los le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ificultad: ¿MVP en días o en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alor 1-5 considerando datos, integraciones y regulación. No es lo mismo leer texto libre que mover robot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llenar la ficha de un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obro: ¿quién, cuánto, cad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nthly fijo, por uso, por resultado… y compara contra el costo que calculaste. Si el dolor cuesta 2,000 al mes, no puedes cobrar 10,0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Información necesaria: los datos existen (en libretas) pero en formato físico disperso; el MVP debe empezar por capturar ordenado, no por analizar. Es un ajuste de alcance, no una muerte de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jo: la alerta **no mata** la oportunidad, la re-enfoca. El MVP correcto aquí no es "analiza tus órdenes" sino "dicta/fotografía y te lo paso a Excel estructurado" — el primer valor es orden, el análisis viene después. Así se lee una ficha: para decidir el siguiente movimiento, no para tirar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iagnóstico de datos (dónde viven, en qué formato, con qué consentimiento) define el punto de entrada del MVP; un dolor real con datos caóticos se atiende ordenando la captur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cha filtra oportunidades **dignas de intentar**: reduce el riesgo de equivocarte por no haber mirado, pero no elimina la ejecución, el timing ni la suerte. Su trabajo es decirte si vale la pena correr el experimento del C19, no asegurart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nálisis de viabilidad precede y mejora la decisión de experimentar; la validación real sólo llega con prueba y pago (etapas 5-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20-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oportunidad de tu entorno (un negocio que veas seguido) y llénale la ficha completa de seis campos, con una señal de alerta por campo. Sé honesto con el campo de información: ve a preguntar, no a su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20-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69" r:id="rId1"/>
    <p:sldLayoutId id="2481917270" r:id="rId2"/>
    <p:sldLayoutId id="2481917271" r:id="rId3"/>
    <p:sldLayoutId id="248191727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558c32c0802ac38680ab3c00f4bfdc8930f3a6d2e79b58a1.jpg"/>
  <Relationship Id="rId3" Type="http://schemas.openxmlformats.org/officeDocument/2006/relationships/hyperlink" Target="https://tecnologia.lumbre.lat/object/iav-c20-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hyperlink" Target="https://tecnologia.lumbre.lat/object/iav-c20-r01-oa01" TargetMode="External"/>
  <Relationship Id="rId4" Type="http://schemas.openxmlformats.org/officeDocument/2006/relationships/hyperlink" Target="https://tecnologia.lumbre.lat/object/iav-c20-r01-oa01"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DoYS87cUDVA2.jpg"/>
  <Relationship Id="rId3" Type="http://schemas.openxmlformats.org/officeDocument/2006/relationships/hyperlink" Target="https://tecnologia.lumbre.lat/object/iav-c20-r01-oa01" TargetMode="External"/>
  <Relationship Id="rId4" Type="http://schemas.openxmlformats.org/officeDocument/2006/relationships/hyperlink" Target="https://www.youtube.com/watch?v=DoYS87cUDVA" TargetMode="External"/>
  <Relationship Id="rId5" Type="http://schemas.openxmlformats.org/officeDocument/2006/relationships/hyperlink" Target="https://www.youtube.com/watch?v=DoYS87cUDVA"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20-r01-oa01" TargetMode="External"/>
  <Relationship Id="rId3" Type="http://schemas.openxmlformats.org/officeDocument/2006/relationships/hyperlink" Target="/object/iav-c20-r01-oa02" TargetMode="External"/>
  <Relationship Id="rId4" Type="http://schemas.openxmlformats.org/officeDocument/2006/relationships/hyperlink" Target="/object/iav-c20-r01-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portun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ch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álisi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20-r01-oa01"/>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minar la ficha de seis campos (cliente, problema, solución, información necesaria, dificultad y modelo de cobro) para analizar cualquier oportunidad de negocio con agentes de IA sin quedarse en la superfici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istar 50 negocios hay que saber leerlos: una ficha de análisis que convierte "¡qué idea tan padre!" en una evaluación de cliente, dolor, datos, esfuerzo y dine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portunidades · ficha de análisis · sectores · viabilidad · agentes de 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de ideas vale poco; una forma de leerlas vale un nego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sectores, una sola lente: la ficha de análisis te permite comparar oportunidades de restaurantes con oportunidades de fábrica sin cambiar de criterio.]]></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de ideas vale poco; una forma de leerlas vale un nego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Negocios con inteligencia artificial: oportunidades reales]]></a:t>
            </a:r>
          </a:p>
        </p:txBody>
      </p:sp>
      <p:sp>
        <p:nvSpPr>
          <p:cNvPr id="10" name=""/>
          <p:cNvSpPr txBox="1"/>
          <p:nvPr/>
        </p:nvSpPr>
        <p:spPr>
          <a:xfrm>
            <a:off x="4362450" y="277177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jo para oportunidades no es inspiración: es método. Este curso te da la ficha y 50 casos para entrenarlo.]]></a:t>
            </a:r>
          </a:p>
        </p:txBody>
      </p:sp>
      <p:sp>
        <p:nvSpPr>
          <p:cNvPr id="11" name=""/>
          <p:cNvSpPr txBox="1"/>
          <p:nvPr/>
        </p:nvSpPr>
        <p:spPr>
          <a:xfrm>
            <a:off x="4362450" y="42005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de ideas vale poco; una forma de leerlas vale un nego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es un banco de 50 oportunidades analizadas, no una lista de frases motivadoras. Pero antes de abrir el baúl necesitas la herramienta que decide si una oportunidad es ]]></a:t>
            </a:r>
            <a:r>
              <a:rPr lang="en-US" b="1" strike="noStrike" sz="2100" spc="0" u="none" cap="none">
                <a:solidFill>
                  <a:srgbClr val="1B2438">
                    <a:alpha val="100000"/>
                  </a:srgbClr>
                </a:solidFill>
                <a:latin typeface="Calibri"/>
              </a:rPr>
              <a:t><![CDATA[para ti]]></a:t>
            </a:r>
            <a:r>
              <a:rPr lang="en-US" strike="noStrike" sz="2100" spc="0" u="none" cap="none">
                <a:solidFill>
                  <a:srgbClr val="1B2438">
                    <a:alpha val="100000"/>
                  </a:srgbClr>
                </a:solidFill>
                <a:latin typeface="Calibri"/>
              </a:rPr>
              <a:t><![CDATA[: la ficha de seis campos.]]></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quién paga y qué tan fácil lo encuentras), ]]></a:t>
            </a:r>
            <a:r>
              <a:rPr lang="en-US" b="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qué dolor costoso resuelves — ya lo sabes costear del C05), ]]></a:t>
            </a:r>
            <a:r>
              <a:rPr lang="en-US" b="1"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qué hace el agente de IA, en una frase), ]]></a:t>
            </a:r>
            <a:r>
              <a:rPr lang="en-US" b="1" strike="noStrike" sz="2100" spc="0" u="none" cap="none">
                <a:solidFill>
                  <a:srgbClr val="1B2438">
                    <a:alpha val="100000"/>
                  </a:srgbClr>
                </a:solidFill>
                <a:latin typeface="Calibri"/>
              </a:rPr>
              <a:t><![CDATA[información necesaria]]></a:t>
            </a:r>
            <a:r>
              <a:rPr lang="en-US" strike="noStrike" sz="2100" spc="0" u="none" cap="none">
                <a:solidFill>
                  <a:srgbClr val="1B2438">
                    <a:alpha val="100000"/>
                  </a:srgbClr>
                </a:solidFill>
                <a:latin typeface="Calibri"/>
              </a:rPr>
              <a:t><![CDATA[ (qué datos exige y ¿existen, están ordenados, son legítimos de usar?), ]]></a:t>
            </a:r>
            <a:r>
              <a:rPr lang="en-US" b="1" strike="noStrike" sz="2100" spc="0" u="none" cap="none">
                <a:solidFill>
                  <a:srgbClr val="1B2438">
                    <a:alpha val="100000"/>
                  </a:srgbClr>
                </a:solidFill>
                <a:latin typeface="Calibri"/>
              </a:rPr>
              <a:t><![CDATA[dificultad]]></a:t>
            </a:r>
            <a:r>
              <a:rPr lang="en-US" strike="noStrike" sz="2100" spc="0" u="none" cap="none">
                <a:solidFill>
                  <a:srgbClr val="1B2438">
                    <a:alpha val="100000"/>
                  </a:srgbClr>
                </a:solidFill>
                <a:latin typeface="Calibri"/>
              </a:rPr>
              <a:t><![CDATA[ (tiempo y habilidad para el MVP) y ]]></a:t>
            </a:r>
            <a:r>
              <a:rPr lang="en-US" b="1" strike="noStrike" sz="2100" spc="0" u="none" cap="none">
                <a:solidFill>
                  <a:srgbClr val="1B2438">
                    <a:alpha val="100000"/>
                  </a:srgbClr>
                </a:solidFill>
                <a:latin typeface="Calibri"/>
              </a:rPr>
              <a:t><![CDATA[modelo de cobro]]></a:t>
            </a:r>
            <a:r>
              <a:rPr lang="en-US" strike="noStrike" sz="2100" spc="0" u="none" cap="none">
                <a:solidFill>
                  <a:srgbClr val="1B2438">
                    <a:alpha val="100000"/>
                  </a:srgbClr>
                </a:solidFill>
                <a:latin typeface="Calibri"/>
              </a:rPr>
              <a:t><![CDATA[ (cómo entra el dinero — tus opciones del C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de ideas vale poco; una forma de leerlas vale un nego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descr=""/>
          <p:cNvSpPr/>
          <p:nvPr/>
        </p:nvSpPr>
        <p:spPr>
          <a:xfrm>
            <a:off x="514350" y="1219200"/>
            <a:ext cx="8115300" cy="20764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mpo que mata más oportunidades: información necesaria]]></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si todas las ideas fallan aquí, no en la solución. Si el dolor es real pero los datos están en cabezas de gente, en papel mojado o en sistemas que no puedes tocar legalmente, la oportunidad es válida ]]></a:t>
            </a:r>
            <a:r>
              <a:rPr lang="en-US" i="1" strike="noStrike" sz="2000" spc="0" u="none" cap="none">
                <a:solidFill>
                  <a:srgbClr val="1B2438">
                    <a:alpha val="100000"/>
                  </a:srgbClr>
                </a:solidFill>
                <a:latin typeface="Calibri"/>
              </a:rPr>
              <a:t><![CDATA[para alguien más]]></a:t>
            </a:r>
            <a:r>
              <a:rPr lang="en-US" strike="noStrike" sz="2000" spc="0" u="none" cap="none">
                <a:solidFill>
                  <a:srgbClr val="1B2438">
                    <a:alpha val="100000"/>
                  </a:srgbClr>
                </a:solidFill>
                <a:latin typeface="Calibri"/>
              </a:rPr>
              <a:t><![CDATA[. Aprende a leerlo antes de emocionarar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liente: ¿quién paga y lo encuen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l específico y canal de acceso (barrio, gremio, asociación, LinkedIn). Un cliente que no puedes contactar en dos semanas es un cliente teóri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blema: ¿duele en dinero o tiemp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el filtro del C05: frecuente, costoso, verificable. "Sería nice tenerlo" no es proble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olución: ¿qué hace el agente, en un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ecesitas tres párrafos y diagramas para explicarla, probablemente el MVP es más chico de lo que crees… o la idea es confu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Información: ¿los datos existen y puedo usarlo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ónde viven hoy (WhatsApp, papel, Excel, cabeza)? ¿Formato? ¿Consentimiento y LFPDPPP (C08)? ¿La IA los lee bi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ificultad: ¿MVP en días o en mes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or 1-5 considerando datos, integraciones y regulación. No es lo mismo leer texto libre que mover rob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campos, uno por uno · Cómo llenar la ficha de una oportunidad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obro: ¿quién, cuánto, cada cuán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hly fijo, por uso, por resultado… y compara contra el costo que calculaste. Si el dolor cuesta 2,000 al mes, no puedes cobrar 10,00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uno por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completa con su pregunta central y la alerta que te frena. Seis respuestas honestas valen más que cincuenta ide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2575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saca la cartera y cómo lo encu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edo nombrar a 5 personas re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dinero o tiempo se pier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gasta nada en mitig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ace el agente y qué hace el hu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A no es necesaria para resolv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atos existen, ordenados y legít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stá en la cabeza del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657350"/>
                <a:gridCol w="3257550"/>
                <a:gridCol w="3200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 que 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ale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icul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un MVP en 2-4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integraciones que no contr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cabe en el costo del d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buena onda pero sin 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eis campos, uno por un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nalizas una oportunidad para talleres mecánicos: el dolor es real, el agente leería órdenes de servicio en foto y las armaría en Excel. Pero los dueños de talleres te dicen que "aquí todo se anota en una libreta y ni modo" ¿Qué campo de la ficha está en riesgo?]]></a:t>
            </a:r>
          </a:p>
        </p:txBody>
      </p:sp>
      <p:sp>
        <p:nvSpPr>
          <p:cNvPr id="9"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blema: si no hay software, no hay dolor.]]></a:t>
            </a:r>
          </a:p>
        </p:txBody>
      </p:sp>
      <p:sp>
        <p:nvSpPr>
          <p:cNvPr id="10" name=""/>
          <p:cNvSpPr txBox="1"/>
          <p:nvPr/>
        </p:nvSpPr>
        <p:spPr>
          <a:xfrm>
            <a:off x="666750" y="3686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bro: los talleres nunca pag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formación necesaria: los datos existen (en libretas) pero en formato físico disperso; el MVP debe empezar por capturar ordenado, no por analizar. Es un ajuste de alcance, no una muerte de la idea.]]></a:t>
            </a:r>
          </a:p>
        </p:txBody>
      </p:sp>
      <p:sp>
        <p:nvSpPr>
          <p:cNvPr id="8" name=""/>
          <p:cNvSpPr txBox="1"/>
          <p:nvPr/>
        </p:nvSpPr>
        <p:spPr>
          <a:xfrm>
            <a:off x="666750" y="2543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ficultad: leer fotos es impos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eis campos, uno por un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oportunidad pasa los seis campos de la ficha, eso garantiza que el negocio va a funcion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eis campos, uno por un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oportunidad de tu entorno (un negocio que veas seguido) y llénale la ficha completa de seis campos, con una señal de alerta por campo. Sé honesto con el campo de información: ve a preguntar, no a suponer.]]></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lenas la ficha desde tu sala sin hablar con nadie, llenaste una ficción.]]></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campos, uno por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20-r01-oa01"/>
              </a:rPr>
              <a:t><![CDATA[Cómo leer una oportunidad: la ficha de análisi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mercio, restaurantes y servicios locales]]></a:t>
            </a:r>
            <a:r>
              <a:rPr lang="en-US" strike="noStrike" sz="2100" spc="0" u="none" cap="none">
                <a:solidFill>
                  <a:srgbClr val="1B2438">
                    <a:alpha val="100000"/>
                  </a:srgbClr>
                </a:solidFill>
                <a:latin typeface="Calibri"/>
              </a:rPr>
              <a:t><![CDATA[ — abrimos el primer cajón del baúl: los negocios que ves caminando por tu colonia, analizados con la ficha en la mano.]]></a:t>
            </a:r>
          </a:p>
        </p:txBody>
      </p:sp>
      <p:sp>
        <p:nvSpPr>
          <p:cNvPr id="8" name=""/>
          <p:cNvSpPr txBox="1"/>
          <p:nvPr/>
        </p:nvSpPr>
        <p:spPr>
          <a:xfrm>
            <a:off x="514350" y="2286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20-r01-oa02"/>
              </a:rPr>
              <a:t><![CDATA[Sigue: Comercio, restaurantes y servicios locales]]></a:t>
            </a:r>
          </a:p>
        </p:txBody>
      </p:sp>
      <p:sp>
        <p:nvSpPr>
          <p:cNvPr id="9" name=""/>
          <p:cNvSpPr txBox="1"/>
          <p:nvPr/>
        </p:nvSpPr>
        <p:spPr>
          <a:xfrm>
            <a:off x="514350" y="26574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
        <p:nvSpPr>
          <p:cNvPr id="10" name=""/>
          <p:cNvSpPr txBox="1"/>
          <p:nvPr/>
        </p:nvSpPr>
        <p:spPr>
          <a:xfrm>
            <a:off x="514350" y="3019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20-r01-oa03"/>
              </a:rPr>
              <a:t><![CDATA[Sigue: Manufactura, logística e industria]]></a:t>
            </a:r>
          </a:p>
        </p:txBody>
      </p:sp>
      <p:sp>
        <p:nvSpPr>
          <p:cNvPr id="11" name=""/>
          <p:cNvSpPr txBox="1"/>
          <p:nvPr/>
        </p:nvSpPr>
        <p:spPr>
          <a:xfrm>
            <a:off x="514350" y="33909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jeto de la misma ruta para continuar aprendie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2026-10-25T04:03:16Z</dcterms:created>
  <dcterms:modified xsi:type="dcterms:W3CDTF">2026-10-25T04:03:16Z</dcterms:modified>
  <dc:title>Cómo leer una oportunidad: la ficha de análisis</dc:title>
  <dc:description>Presentación editable del OA «Cómo leer una oportunidad: la ficha de análisis». Enlace: https://tecnologia.lumbre.lat/object/iav-c20-r01-oa01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