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20-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iav-c20-r01-oa0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DoYS87cUD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20-r01-oa0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quí el dolor cuesta millones: pero los datos viven encerrado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quí el dolor cuesta millones: pero los datos viven encerrados»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ntrar a una planta sin ser aplastado por la complej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lige un dolor con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mejorar mantenimiento" sino "las 3 fallas recurrentes que tiran la línea 4". Costo por evento, del C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ntrar a una planta sin ser aplastado por la complej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Mapea dónde vive el dat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pel, Excel, correo, ERP? Diseña para el dato tal como existe, no como debería ex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ntrar a una planta sin ser aplastado por la complej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MVP sin integ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ada: copia/pega o foto. Salida: mensaje, tabla o reporte que alguien ya usa. Cero permisos de siste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ntrar a una planta sin ser aplastado por la complej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Pilota en una línea, no en la pl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supervisor convencido vale más que un gerente interesado. Busca al que pierde el sueño con el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ntrar a una planta sin ser aplastado por la complej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obra por el resultado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el cobro por resultado (C16) funciona: si reduces paros o aceleras cotizaciones, tu fee se mide en su dinero, no en tu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roponer un MVP alimentado con exportaciones diarias a Excel/CSV del SAP, demostrar el valor en una línea y negociar la integración después, con resultados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tegración al core es el paso 10, no el paso 1. Un export diario te da **el mismo dato sin los seis meses de permisos y riesgos**. Si el agente demuestra valor con ese dato, la integración se financia sola; si no, perdiste dos semanas, no un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ntornos industriales el punto de entrada del MVP evita integraciones core: datos espejo (exports, copias) prueban valor antes de comprometer sistemas crí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20-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xacto. Cuando el dolor se traduce en pesos por hora de línea parada, **ambos lados pueden contar el ahorro** y cobrar un porcentaje de algo demostrable es viable. En la estética de la esquina el "resultado" es difuso; en la planta, el paro queda registrado. Medibilidad es la condición del cobro por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bro por resultado requiere que el impacto sea observable y medible por ambas partes; el dolor industrial cumple esa condición mejor que 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20-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oge una ficha industrial (si no conoces una planta, usa el taller metalmecánico o la transportista más cercana) y llena los seis campos respondiendo especialmente "dónde vive el dato hoy" y "cuál sería el MVP sin integ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817" r:id="rId1"/>
    <p:sldLayoutId id="2481920818" r:id="rId2"/>
    <p:sldLayoutId id="2481920819" r:id="rId3"/>
    <p:sldLayoutId id="24819208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5c106f6f531ca73f9bea8bb6a4c64161a524a81e6960ea71.jpg"/>
  <Relationship Id="rId3" Type="http://schemas.openxmlformats.org/officeDocument/2006/relationships/hyperlink" Target="https://tecnologia.lumbre.lat/object/iav-c20-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hyperlink" Target="https://tecnologia.lumbre.lat/object/iav-c20-r01-oa03" TargetMode="External"/>
  <Relationship Id="rId4" Type="http://schemas.openxmlformats.org/officeDocument/2006/relationships/hyperlink" Target="https://tecnologia.lumbre.lat/object/iav-c20-r01-oa03"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DoYS87cUDVA2.jpg"/>
  <Relationship Id="rId3" Type="http://schemas.openxmlformats.org/officeDocument/2006/relationships/hyperlink" Target="https://tecnologia.lumbre.lat/object/iav-c20-r01-oa03" TargetMode="External"/>
  <Relationship Id="rId4" Type="http://schemas.openxmlformats.org/officeDocument/2006/relationships/hyperlink" Target="https://www.youtube.com/watch?v=DoYS87cUDVA" TargetMode="External"/>
  <Relationship Id="rId5" Type="http://schemas.openxmlformats.org/officeDocument/2006/relationships/hyperlink" Target="https://www.youtube.com/watch?v=DoYS87cUDVA"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3" TargetMode="External"/>
  <Relationship Id="rId3" Type="http://schemas.openxmlformats.org/officeDocument/2006/relationships/hyperlink" Target="/object/iav-c20-r01-oa01" TargetMode="External"/>
  <Relationship Id="rId4" Type="http://schemas.openxmlformats.org/officeDocument/2006/relationships/hyperlink" Target="/object/iav-c20-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ufactu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gís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dustr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20-r01-oa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lizar diez oportunidades de agentes de IA en manufactura, logística e industria del corredor Guadalajara-Zapopan, evaluando datos disponibles, integraciones y modelo de cobr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tor con más dinero en dolor: paros de línea, remisiones a mano, seguimiento de compras y mantenimiento reactivo. Diez fichas con la particularidad industrial: los datos existen pero encerrados en sistemas hered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nufactura · logística · industria · mantenimiento · oportunidad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quí el dolor cuesta millones: pero los datos viven encerra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magen libre de Wikimedia Commons (CC BY-SA 3.0, autor: Enfo)]]></a:t>
            </a:r>
          </a:p>
        </p:txBody>
      </p:sp>
      <p:sp>
        <p:nvSpPr>
          <p:cNvPr id="9" name=""/>
          <p:cNvSpPr txBox="1"/>
          <p:nvPr/>
        </p:nvSpPr>
        <p:spPr>
          <a:xfrm>
            <a:off x="514350" y="2438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wikimedia.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quí el dolor cuesta millones: pero los datos viven encerra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Negocios con inteligencia artificial: oportunidades reales]]></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nufactura y logística: tickets de dolor enormes, pero la ficha debe leerse con cuidado extra: los sistemas Legacy mandan.]]></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quí el dolor cuesta millones: pero los datos viven encerrad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ra de línea parada en una planta de El Salto o Zapopan puede costar cientos de miles de pesos. Un camión vacío regresando a la terminal es dinero quemado. ]]></a:t>
            </a:r>
            <a:r>
              <a:rPr lang="en-US" b="1" strike="noStrike" sz="2100" spc="0" u="none" cap="none">
                <a:solidFill>
                  <a:srgbClr val="1B2438">
                    <a:alpha val="100000"/>
                  </a:srgbClr>
                </a:solidFill>
                <a:latin typeface="Calibri"/>
              </a:rPr>
              <a:t><![CDATA[El dolor industrial es el más caro de la lista]]></a:t>
            </a:r>
            <a:r>
              <a:rPr lang="en-US" strike="noStrike" sz="2100" spc="0" u="none" cap="none">
                <a:solidFill>
                  <a:srgbClr val="1B2438">
                    <a:alpha val="100000"/>
                  </a:srgbClr>
                </a:solidFill>
                <a:latin typeface="Calibri"/>
              </a:rPr>
              <a:t><![CDATA[, y por eso el cobro por resultado (C16) brilla aquí.]]></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quí el dolor cuesta millones: pero los datos viven encerrad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hay una trampa que la ficha destapa: las empresas industriales ]]></a:t>
            </a:r>
            <a:r>
              <a:rPr lang="en-US" i="1"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datos (ERP, MES, hojas de Excel de 1998, bitácoras en papel) y al mismo tiempo ]]></a:t>
            </a:r>
            <a:r>
              <a:rPr lang="en-US" i="1" strike="noStrike" sz="2100" spc="0" u="none" cap="none">
                <a:solidFill>
                  <a:srgbClr val="1B2438">
                    <a:alpha val="100000"/>
                  </a:srgbClr>
                </a:solidFill>
                <a:latin typeface="Calibri"/>
              </a:rPr>
              <a:t><![CDATA[no los tienen]]></a:t>
            </a:r>
            <a:r>
              <a:rPr lang="en-US" strike="noStrike" sz="2100" spc="0" u="none" cap="none">
                <a:solidFill>
                  <a:srgbClr val="1B2438">
                    <a:alpha val="100000"/>
                  </a:srgbClr>
                </a:solidFill>
                <a:latin typeface="Calibri"/>
              </a:rPr>
              <a:t><![CDATA[ — están encerrados, en formatos que no tocas o en la cabeza del supervisor de toda la vida. Tu oportunidad no es 'reemplazar el ERP', es hacer de puente entre el dolor y los datos tal como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quí el dolor cuesta millones: pero los datos viven encerrad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4]]></a:t>
            </a:r>
          </a:p>
        </p:txBody>
      </p:sp>
      <p:sp>
        <p:nvSpPr>
          <p:cNvPr id="7" name="" descr=""/>
          <p:cNvSpPr/>
          <p:nvPr/>
        </p:nvSpPr>
        <p:spPr>
          <a:xfrm>
            <a:off x="514350" y="1219200"/>
            <a:ext cx="8115300" cy="20764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764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oro industrial: empieza donde el Excel, no donde el ERP]]></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grarte al ERP es un proyecto de seis meses con permisos de sistemas. Empezar con el Excel que el supervisor ya mantiene es un MVP en dos semanas. El dato de entrada puede ser copia/pega; el valor está en lo que el agente hace con é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z fichas del corredor industri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z oportunidades industriales. Nota el patrón: casi todas empiezan en Excel, papel o correo — no en el ER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4]]></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914525"/>
                <a:gridCol w="2447925"/>
                <a:gridCol w="3752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ort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iente y 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gente / datos / cob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 de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ta: el técnico anota en papel y nadie consulta hasta que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ta audio → historial buscable + alertas de patrones; datos: bitácoras del turno; cobro: mensual por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 de compras (follow-u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ufactura: miles de piezas y proveedores, retrasos se descubren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ente revisa fechas y recuerda atrasos a proveedores por correo; datos: Excel de pedidos; cobro: por volumen de órde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914525"/>
                <a:gridCol w="2447925"/>
                <a:gridCol w="3752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ort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iente y 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gente / datos / cob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misiones y cartas de 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gística: capturan a mano remisiones con errores de dig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PDF → datos estructurados al formato del sistema; datos: documentos existentes; cobro: por pieza proce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dor de fle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ortista: cotizar tarda días por rutas y combus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ente arma cotizaciones con reglas de costo; datos: tablas de ruta/gasolina; cobro: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914525"/>
                <a:gridCol w="2447925"/>
                <a:gridCol w="3752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ort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iente y 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gente / datos / cob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rnos y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tas/talleres: roles de personal hechos a mano cada domi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ente arma horarios con reglas y huecos cubiertos; datos: asistencia en Excel; cobro: por empl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Órdenes de producción desde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quila: pedidos llegan en correos desordenados de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rae cantidad/fecha/specs y arma orden; datos: emails existentes; cobro: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4]]></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914525"/>
                <a:gridCol w="2447925"/>
                <a:gridCol w="3752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ort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iente y 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gente / datos / cob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ecklist de calidad asis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mentos/inyección: inspecciones en formatos de papel disper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 dictado → registro con estadísticas; datos: formatos actuales; cobro: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ocimiento del veter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planta: quien arranca la máquina especial se jubi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vistas del experto → guía de pasos consultable; datos: experiencia humana; cobro: proyecto + lic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4]]></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914525"/>
                <a:gridCol w="2447925"/>
                <a:gridCol w="3752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ort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iente y 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gente / datos / cob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 de indicadores sin captura m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yME industrial: KPIs que tardan tres días en armarse cada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ente lee los Excels y redacta el resumen mensual; datos: hojas existentes; cobro: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a clientes B2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ribuidor industrial: consultas de spec y stock por Whats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ente responde con catálogo y disponibilidad; datos: catálogo + inventario; cobro: por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ez fichas del corredor industrial · Cómo entrar a una planta sin ser aplastado por la complejidad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ige un dolor con núme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ejorar mantenimiento" sino "las 3 fallas recurrentes que tiran la línea 4". Costo por evento, del C0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ez fichas del corredor industrial · Cómo entrar a una planta sin ser aplastado por la complejidad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Mapea dónde vive el dato HOY]]></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pel, Excel, correo, ERP? Diseña para el dato tal como existe, no como debería exist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ez fichas del corredor industrial · Cómo entrar a una planta sin ser aplastado por la complejidad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MVP sin integracion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da: copia/pega o foto. Salida: mensaje, tabla o reporte que alguien ya usa. Cero permisos de sistem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ez fichas del corredor industrial · Cómo entrar a una planta sin ser aplastado por la complejidad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ilota en una línea, no en la pla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pervisor convencido vale más que un gerente interesado. Busca al que pierde el sueño con el dol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ez fichas del corredor industrial · Cómo entrar a una planta sin ser aplastado por la complejidad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bra por el resultado visi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l cobro por resultado (C16) funciona: si reduces paros o aceleras cotizaciones, tu fee se mide en su dinero, no en tu tiemp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ez fichas del corredor industri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yME manufacturera te dice: "conéctate a nuestro SAP y haz magia". Según la regla de oro industrial, ¿cuál es la respuesta correc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 SAP es donde están los datos y hay que ir al origen.]]></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hazar el negocio: sin acceso al ERP no hay nada que hacer.]]></a:t>
            </a:r>
          </a:p>
        </p:txBody>
      </p:sp>
      <p:sp>
        <p:nvSpPr>
          <p:cNvPr id="11" name=""/>
          <p:cNvSpPr txBox="1"/>
          <p:nvPr/>
        </p:nvSpPr>
        <p:spPr>
          <a:xfrm>
            <a:off x="666750" y="3409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poner un MVP alimentado con exportaciones diarias a Excel/CSV del SAP, demostrar el valor en una línea y negociar la integración después, con resultados en la man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que les instalen un ERP nuevo más moder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ez fichas del corredor industri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manufactura, el modelo de cobro por resultado tiene más sentido relativo que en comercio local, porque el costo del dolor (paros, retrasos) es grande y medibl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ez fichas del corredor industrial]]></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oge una ficha industrial (si no conoces una planta, usa el taller metalmecánico o la transportista más cercana) y llena los seis campos respondiendo especialmente "dónde vive el dato hoy" y "cuál sería el MVP sin integración".]]></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MVP requiere permisos del área de sistemas, todavía no es un MVP: es un proyecto.]]></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z fichas del corredor industri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3"/>
              </a:rPr>
              <a:t><![CDATA[Manufactura, logística e indust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spachos, contabilidad y servicios profesionales]]></a:t>
            </a:r>
            <a:r>
              <a:rPr lang="en-US" strike="noStrike" sz="2100" spc="0" u="none" cap="none">
                <a:solidFill>
                  <a:srgbClr val="1B2438">
                    <a:alpha val="100000"/>
                  </a:srgbClr>
                </a:solidFill>
                <a:latin typeface="Calibri"/>
              </a:rPr>
              <a:t><![CDATA[ — del ruido de la máquina al silencio de la oficina: donde el inventario no es acero sino horas, y el dolor se mide en clientes que esperan.]]></a:t>
            </a:r>
          </a:p>
        </p:txBody>
      </p:sp>
      <p:sp>
        <p:nvSpPr>
          <p:cNvPr id="8" name=""/>
          <p:cNvSpPr txBox="1"/>
          <p:nvPr/>
        </p:nvSpPr>
        <p:spPr>
          <a:xfrm>
            <a:off x="514350" y="2609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20-r01-oa01"/>
              </a:rPr>
              <a:t><![CDATA[Sigue: Cómo leer una oportunidad: la ficha de análisis]]></a:t>
            </a:r>
          </a:p>
        </p:txBody>
      </p:sp>
      <p:sp>
        <p:nvSpPr>
          <p:cNvPr id="9" name=""/>
          <p:cNvSpPr txBox="1"/>
          <p:nvPr/>
        </p:nvSpPr>
        <p:spPr>
          <a:xfrm>
            <a:off x="514350" y="2981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
        <p:nvSpPr>
          <p:cNvPr id="10"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object/iav-c20-r01-oa02"/>
              </a:rPr>
              <a:t><![CDATA[Sigue: Comercio, restaurantes y servicios locales]]></a:t>
            </a:r>
          </a:p>
        </p:txBody>
      </p:sp>
      <p:sp>
        <p:nvSpPr>
          <p:cNvPr id="11" name=""/>
          <p:cNvSpPr txBox="1"/>
          <p:nvPr/>
        </p:nvSpPr>
        <p:spPr>
          <a:xfrm>
            <a:off x="514350" y="37147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2026-10-25T05:02:24Z</dcterms:created>
  <dcterms:modified xsi:type="dcterms:W3CDTF">2026-10-25T05:02:24Z</dcterms:modified>
  <dc:title>Manufactura, logística e industria</dc:title>
  <dc:description>Presentación editable del OA «Manufactura, logística e industria». Enlace: https://tecnologia.lumbre.lat/object/iav-c20-r01-oa03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