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aprendizaje de Lumbre · Roadwise Consulting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inc-r01-oa01]]>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inc-r01-oa01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erca de este OA» (2 de 2)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inc-r01-oa01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A: https://tecnologia.lumbre.lat/object/iav-inc-r01-oa01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Video externo de YouTube: https://www.youtube.com/watch?v=lEWA6OVbP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descargó ni se incrustó el video. La tarjeta enlaza a la reproducción pública; requiere conexión a internet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inc-r01-oa01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Una idea sin ficha es puro humor de martes» (2 de 2)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ítulo completo de la tabla que sigue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inc-r01-oa01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abla del OA: Tabl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inc-r01-oa01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se trabaja una ficha en el círcu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1 de 4: 1. La escribes sola, con lo que sab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Sin pedir permiso ni consultar. Los campos vacíos se etiquetan como supuestos: eso es el diagnóstico inicial, no un fracas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inc-r01-oa01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se trabaja una ficha en el círcu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2 de 4: 2. Revisión entre par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Dos compañeros leen la ficha completa y marcan: dónde falta evidencia, qué campo esconde un supuesto sin etiqueta, qué experimento es más barato de lo que propon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inc-r01-oa01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se trabaja una ficha en el círcu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3 de 4: 3. Defines el próximo experiment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La ficha no se aprueba: se avanza. El campo 14 se convierte en una tarea de máximo una semana, con criterio de éxito escri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inc-r01-oa01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corrido: Cómo se trabaja una ficha en el círcul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aso 4 de 4: 4. Se actualiza con evidencia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exto del paso: Cada experimento cerrado actualiza la ficha (y su historial): el círculo ve cuántas veces cambiaste de opinión con datos, que es el múscu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inc-r01-oa01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B) Dos supuestos sin etiqueta presentados como datos: el costo sin fuente y el precio por imitación deben marcarse como hipótesis con experimento asignado (preguntar a 3 clientes el costo real; preguntar a 3 cuánto pagarían), no aceptarse como cifra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El estándar de la incubadora es binario: **evidencia o supuesto etiquetado**. Un número sin fuente y un precio sin razón son supuestos travestidos de datos — el experimento para convertirlos en información es barato (3 conversaciones) y esa es exactamente la tarea que sale de una buena revisión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La revisión entre pares existe para destapar supuestos presentados como hechos y asignarles el experimento de verificación más barat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inc-r01-oa01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tinuación de «Actividad 1 · Opción múltiple» (2 de 2)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olución: Falso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xplicación: Se actualiza **en ambos casos**: confirmado también es información. El campo 14 registra el experimento, su resultado y la nueva fecha; los campos confirmados ganan su etiqueta de evidencia ("validado con 5 clientes, marzo"). Una ficha que solo cambia cuando todo sale mal no distingue entre una idea probada y una idea nunca probada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videncia: El historial de experimentos con resultados (positivos o negativos) es lo que convierte una ficha en un registro de aprendizaje acumulable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 al OA: https://tecnologia.lumbre.lat/object/iav-inc-r01-oa01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514350" y="247650"/>
          <a:ext cx="6229350" cy="4057650"/>
          <a:chOff x="514350" y="247650"/>
          <a:chExt cx="6229350" cy="405765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3114675" cy="2028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514350" y="2276475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Reflexión del OA: Elige UNA idea que ya tengas (del C19, C20 o del laboratorio) y escribe su ficha completa de 14 campos en bruto, etiquetando cada campo como [evidencia] o [supuesto]. Cuenta tus supuestos: ese número es tu lista de experimentos del círculo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portan respuestas personales.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nlace: https://tecnologia.lumbre.lat/object/iav-inc-r01-oa01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">
  <p:cSld name="Lumbre - Portada">
    <p:bg>
      <p:bgPr>
        <a:solidFill>
          <a:srgbClr val="FFF9F0"/>
        </a:solidFill>
        <a:effectLst/>
      </p:bgPr>
    </p:bg>
    <p:spTree>
      <p:nvGrpSpPr>
        <p:cNvPr id="1" name=""/>
        <p:cNvGrpSpPr/>
        <p:nvPr/>
      </p:nvGrpSpPr>
      <p:grpSpPr>
        <a:xfrm>
          <a:off x="514350" y="990600"/>
          <a:ext cx="4991100" cy="3562350"/>
          <a:chOff x="514350" y="990600"/>
          <a:chExt cx="4991100" cy="356235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l objeto de aprendizaje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Autor o entidad]]>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Lumbre - Seccion">
    <p:bg>
      <p:bgPr>
        <a:solidFill>
          <a:srgbClr val="172033"/>
        </a:solidFill>
        <a:effectLst/>
      </p:bgPr>
    </p:bg>
    <p:spTree>
      <p:nvGrpSpPr>
        <p:cNvPr id="1" name=""/>
        <p:cNvGrpSpPr/>
        <p:nvPr/>
      </p:nvGrpSpPr>
      <p:grpSpPr>
        <a:xfrm>
          <a:off x="514350" y="1962150"/>
          <a:ext cx="8629650" cy="4629150"/>
          <a:chOff x="514350" y="1962150"/>
          <a:chExt cx="8629650" cy="462915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1962150"/>
            <a:ext cx="8115300" cy="26670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FFF9F0">
                    <a:alpha val="100000"/>
                  </a:srgbClr>
                </a:solidFill>
                <a:latin typeface="Calibri"/>
              </a:rPr>
              <a:t><![CDATA[Título de la sección]]>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Lumbre - Imagen">
    <p:bg>
      <p:bgPr>
        <a:solidFill>
          <a:srgbClr val="FFFDF8"/>
        </a:solidFill>
        <a:effectLst/>
      </p:bgPr>
    </p:bg>
    <p:spTree>
      <p:nvGrpSpPr>
        <p:cNvPr id="1" name=""/>
        <p:cNvGrpSpPr/>
        <p:nvPr/>
      </p:nvGrpSpPr>
      <p:grpSpPr>
        <a:xfrm>
          <a:off x="514350" y="247650"/>
          <a:ext cx="8629650" cy="4495800"/>
          <a:chOff x="514350" y="247650"/>
          <a:chExt cx="8629650" cy="4495800"/>
        </a:xfrm>
      </p:grpSpPr>
      <p:sp>
        <p:nvSpPr>
          <p:cNvPr id="2" name="Placeholder for title"/>
          <p:cNvSpPr/>
          <p:nvPr>
            <p:ph type="title"/>
          </p:nvPr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ítulo de la imagen]]></a:t>
            </a:r>
          </a:p>
        </p:txBody>
      </p:sp>
      <p:sp>
        <p:nvSpPr>
          <p:cNvPr id="3" name="Placeholder for pic"/>
          <p:cNvSpPr/>
          <p:nvPr>
            <p:ph type="pic" idx="1"/>
          </p:nvPr>
        </p:nvSpPr>
        <p:spPr>
          <a:xfrm>
            <a:off x="514350" y="1257300"/>
            <a:ext cx="8115300" cy="285750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 ]]></a:t>
            </a:r>
          </a:p>
        </p:txBody>
      </p:sp>
      <p:sp>
        <p:nvSpPr>
          <p:cNvPr id="4" name="Placeholder for body"/>
          <p:cNvSpPr/>
          <p:nvPr>
            <p:ph type="body" idx="2"/>
          </p:nvPr>
        </p:nvSpPr>
        <p:spPr>
          <a:xfrm>
            <a:off x="514350" y="4171950"/>
            <a:ext cx="8115300" cy="3238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ie de imagen]]>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slideLayout" Target="../slideLayouts/slideLayout2.xml"/>
  <Relationship Id="rId3" Type="http://schemas.openxmlformats.org/officeDocument/2006/relationships/slideLayout" Target="../slideLayouts/slideLayout3.xml"/>
  <Relationship Id="rId4" Type="http://schemas.openxmlformats.org/officeDocument/2006/relationships/slideLayout" Target="../slideLayouts/slideLayout4.xml"/>
  <Relationship Id="rId5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920814" r:id="rId1"/>
    <p:sldLayoutId id="2481920815" r:id="rId2"/>
    <p:sldLayoutId id="2481920816" r:id="rId3"/>
    <p:sldLayoutId id="2481920817" r:id="rId4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2.xml"/>
  <Relationship Id="rId2" Type="http://schemas.openxmlformats.org/officeDocument/2006/relationships/image" Target="../media/5948d6e284d8fc13f3dbd6c5b324c8df87400988ed4621ae1.jpg"/>
  <Relationship Id="rId3" Type="http://schemas.openxmlformats.org/officeDocument/2006/relationships/hyperlink" Target="https://tecnologia.lumbre.lat/object/iav-inc-r01-oa01" TargetMode="External"/>
  <Relationship Id="rId4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1" TargetMode="External"/>
  <Relationship Id="rId3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1" TargetMode="External"/>
  <Relationship Id="rId3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1" TargetMode="External"/>
  <Relationship Id="rId3" Type="http://schemas.openxmlformats.org/officeDocument/2006/relationships/hyperlink" Target="https://tecnologia.lumbre.lat/object/iav-inc-r01-oa01" TargetMode="External"/>
  <Relationship Id="rId4" Type="http://schemas.openxmlformats.org/officeDocument/2006/relationships/hyperlink" Target="https://tecnologia.lumbre.lat/object/iav-inc-r01-oa01" TargetMode="External"/>
  <Relationship Id="rId5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yt-lEWA6OVbPiA2.jpg"/>
  <Relationship Id="rId3" Type="http://schemas.openxmlformats.org/officeDocument/2006/relationships/hyperlink" Target="https://tecnologia.lumbre.lat/object/iav-inc-r01-oa01" TargetMode="External"/>
  <Relationship Id="rId4" Type="http://schemas.openxmlformats.org/officeDocument/2006/relationships/hyperlink" Target="https://www.youtube.com/watch?v=lEWA6OVbPiA" TargetMode="External"/>
  <Relationship Id="rId5" Type="http://schemas.openxmlformats.org/officeDocument/2006/relationships/hyperlink" Target="https://www.youtube.com/watch?v=lEWA6OVbPiA" TargetMode="External"/>
  <Relationship Id="rId6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1" TargetMode="Externa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1" TargetMode="External"/>
  <Relationship Id="rId3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1" TargetMode="External"/>
  <Relationship Id="rId3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1" TargetMode="External"/>
  <Relationship Id="rId3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1" TargetMode="External"/>
  <Relationship Id="rId3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1" TargetMode="External"/>
  <Relationship Id="rId3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1" TargetMode="External"/>
  <Relationship Id="rId3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1" TargetMode="External"/>
  <Relationship Id="rId3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1" TargetMode="External"/>
  <Relationship Id="rId3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1" TargetMode="External"/>
  <Relationship Id="rId3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1" TargetMode="External"/>
  <Relationship Id="rId3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1" TargetMode="External"/>
  <Relationship Id="rId3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1" TargetMode="External"/>
  <Relationship Id="rId3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tecnologia.lumbre.lat/object/iav-inc-r01-oa01" TargetMode="External"/>
  <Relationship Id="rId3" Type="http://schemas.openxmlformats.org/officeDocument/2006/relationships/hyperlink" Target="/object/iav-inc-r01-oa02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9F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942975"/>
          <a:ext cx="8534400" cy="4800600"/>
          <a:chOff x="514350" y="942975"/>
          <a:chExt cx="8534400" cy="4800600"/>
        </a:xfrm>
      </p:grpSpPr>
      <p:sp>
        <p:nvSpPr>
          <p:cNvPr id="2" name="Placeholder for ctrTitle"/>
          <p:cNvSpPr/>
          <p:nvPr>
            <p:ph type="ctrTitle"/>
          </p:nvPr>
        </p:nvSpPr>
        <p:spPr>
          <a:xfrm>
            <a:off x="514350" y="990600"/>
            <a:ext cx="4476750" cy="24574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fich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a]]></a:t>
            </a:r>
          </a:p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ncubadora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b="1" strike="noStrike" sz="34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A]]></a:t>
            </a:r>
          </a:p>
        </p:txBody>
      </p:sp>
      <p:sp>
        <p:nvSpPr>
          <p:cNvPr id="3" name="Placeholder for subTitle"/>
          <p:cNvSpPr/>
          <p:nvPr>
            <p:ph type="subTitle" idx="1"/>
          </p:nvPr>
        </p:nvSpPr>
        <p:spPr>
          <a:xfrm>
            <a:off x="514350" y="3276600"/>
            <a:ext cx="4476750" cy="285750"/>
          </a:xfrm>
          <a:prstGeom prst="rect">
            <a:avLst/>
          </a:prstGeom>
          <a:noFill/>
        </p:spPr>
        <p:txBody>
          <a:bodyPr/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oadwise Consult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14350" y="4591050"/>
            <a:ext cx="4476750" cy="2095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inc-r01-oa01"/>
              </a:rPr>
              <a:t><![CDATA[Ver el OA en tecnologia.lumbre.lat]]></a:t>
            </a:r>
          </a:p>
        </p:txBody>
      </p:sp>
      <p:pic>
        <p:nvPicPr>
          <p:cNvPr id="5" name="" descr="Portada del objeto de aprendizaje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29250" y="942975"/>
            <a:ext cx="3105150" cy="31051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1"/>
              </a:rPr>
              <a:t><![CDATA[La ficha de la Incubador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Objetivo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049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onocer la ficha completa de incubación (de la idea al próximo experimento, 14 campos) y el estándar de evidencia que hace que una ficha sea aceptada en el círcu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289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Descripción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29146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zona permanente donde tus ideas dejan de ser notas del teléfono: 14 campos que van del problema al próximo experimento, con el nivel de evidencia que cada uno exige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514350" y="40386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utoría: Roadwise Consulting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erca de este O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1"/>
              </a:rPr>
              <a:t><![CDATA[La ficha de la Incubador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tiquetas: incubadora · ficha · idea · experimento · validación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idea sin ficha es puro humor de mart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1"/>
              </a:rPr>
              <a:t><![CDATA[La ficha de la Incubador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352550"/>
            <a:ext cx="8115300" cy="4667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Imagen no disponible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952625"/>
            <a:ext cx="8115300" cy="10001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ncubadora no crea ideas: les da condiciones controladas para nacer. La ficha es el termómetro, la lista y el agua: estructura, no inspiración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6705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No se encontró el archivo assets/cover.webp.]]></a:t>
            </a:r>
          </a:p>
        </p:txBody>
      </p:sp>
      <p:sp>
        <p:nvSpPr>
          <p:cNvPr id="10" name="" descr=""/>
          <p:cNvSpPr/>
          <p:nvPr/>
        </p:nvSpPr>
        <p:spPr>
          <a:xfrm>
            <a:off x="514350" y="3771900"/>
            <a:ext cx="2667000" cy="495300"/>
          </a:xfrm>
          <a:prstGeom prst="roundRect">
            <a:avLst/>
          </a:prstGeom>
          <a:solidFill>
            <a:srgbClr val="5C6577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895725"/>
            <a:ext cx="232410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4" tooltip="Abrir el OA"/>
              </a:rPr>
              <a:t><![CDATA[Abrir el OA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5219700"/>
          <a:chOff x="514350" y="247650"/>
          <a:chExt cx="8629650" cy="5219700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idea sin ficha es puro humor de mart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https://tecnologia.lumbre.lat/object/iav-inc-r01-oa01"/>
              </a:rPr>
              <a:t><![CDATA[La ficha de la Incubador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5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1333500"/>
            <a:ext cx="3619500" cy="2571750"/>
          </a:xfrm>
          <a:prstGeom prst="roundRect">
            <a:avLst/>
          </a:prstGeom>
          <a:solidFill>
            <a:srgbClr val="FFFFFF">
              <a:alpha val="100000"/>
            </a:srgbClr>
          </a:solidFill>
          <a:ln w="9525">
            <a:solidFill>
              <a:srgbClr val="E4DCCB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pic>
        <p:nvPicPr>
          <p:cNvPr id="8" name="" descr="Miniatura del recurs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3425" y="1428750"/>
            <a:ext cx="3171825" cy="2381250"/>
          </a:xfrm>
          <a:prstGeom prst="rect">
            <a:avLst/>
          </a:prstGeom>
          <a:noFill/>
        </p:spPr>
      </p:pic>
      <p:sp>
        <p:nvSpPr>
          <p:cNvPr id="9" name=""/>
          <p:cNvSpPr txBox="1"/>
          <p:nvPr/>
        </p:nvSpPr>
        <p:spPr>
          <a:xfrm>
            <a:off x="4362450" y="1352550"/>
            <a:ext cx="4267200" cy="16954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De idea a negocio validado: cómo Incubadoras y aceleradoras trabajan startups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4362450" y="3181350"/>
            <a:ext cx="4267200" cy="16287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sí opera una incubadora real con proyectos: ficha, evidencia, mentoría y siguiente experimento. Aquí tendrás esa disciplina para tus ideas.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4362450" y="4924425"/>
            <a:ext cx="42672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Requiere conexión a internet.]]></a:t>
            </a:r>
          </a:p>
        </p:txBody>
      </p:sp>
      <p:sp>
        <p:nvSpPr>
          <p:cNvPr id="12" name="" descr=""/>
          <p:cNvSpPr/>
          <p:nvPr/>
        </p:nvSpPr>
        <p:spPr>
          <a:xfrm>
            <a:off x="4362450" y="4133850"/>
            <a:ext cx="2724150" cy="4953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13" name=""/>
          <p:cNvSpPr txBox="1"/>
          <p:nvPr/>
        </p:nvSpPr>
        <p:spPr>
          <a:xfrm>
            <a:off x="4533900" y="4257675"/>
            <a:ext cx="2381250" cy="266700"/>
          </a:xfrm>
          <a:prstGeom prst="rect">
            <a:avLst/>
          </a:prstGeom>
          <a:noFill/>
        </p:spPr>
        <p:txBody>
          <a:bodyPr anchor="ctr" anchorCtr="0" rtlCol="0" vert="horz" bIns="0" lIns="0" rIns="0" tIns="0">
            <a:no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000" spc="0" u="none" cap="none">
                <a:solidFill>
                  <a:srgbClr val="FFFFFF">
                    <a:alpha val="100000"/>
                  </a:srgbClr>
                </a:solidFill>
                <a:latin typeface="Calibri"/>
                <a:hlinkClick r:id="rId5" tooltip="Ver video en YouTube"/>
              </a:rPr>
              <a:t><![CDATA[Ver video en YouTube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idea sin ficha es puro humor de martes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1"/>
              </a:rPr>
              <a:t><![CDATA[La ficha de la Incubador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3526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Incubadora IA es la zona conceptual del programa: no construyes aquí,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structuras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Cada idea que traigas (del C19, del C20, del micro-SaaS del laboratorio o de tu vida) se convierte en una ficha de 14 campos. ¿Por qué 14 y no 'cuéntame tu idea'? Porque en los círculos de incubación reales, las ideas se discuten con evidencia compartida: sin ficha, cada quien opina de una película distint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Una idea sin ficha es puro humor de martes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1"/>
              </a:rPr>
              <a:t><![CDATA[La ficha de la Incubador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7 / 19]]></a:t>
            </a:r>
          </a:p>
        </p:txBody>
      </p:sp>
      <p:sp>
        <p:nvSpPr>
          <p:cNvPr id="7" name="" descr=""/>
          <p:cNvSpPr/>
          <p:nvPr/>
        </p:nvSpPr>
        <p:spPr>
          <a:xfrm>
            <a:off x="514350" y="2533650"/>
            <a:ext cx="8115300" cy="2095500"/>
          </a:xfrm>
          <a:prstGeom prst="roundRect">
            <a:avLst/>
          </a:prstGeom>
          <a:solidFill>
            <a:srgbClr val="F6F2EA">
              <a:alpha val="100000"/>
            </a:srgbClr>
          </a:solidFill>
          <a:ln w="9525">
            <a:solidFill>
              <a:srgbClr val="DED4C2">
                <a:alpha val="100000"/>
              </a:srgbClr>
            </a:solidFill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8" name="" descr=""/>
          <p:cNvSpPr/>
          <p:nvPr/>
        </p:nvSpPr>
        <p:spPr>
          <a:xfrm>
            <a:off x="514350" y="2533650"/>
            <a:ext cx="38100" cy="2095500"/>
          </a:xfrm>
          <a:prstGeom prst="roundRect">
            <a:avLst/>
          </a:prstGeom>
          <a:solidFill>
            <a:srgbClr val="DED4C2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121920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icha vive en el foro de la incubadora, se revisa entre pares y ]]></a:t>
            </a: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e actualiza con cada experiment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. Una ficha vieja con experimentos recientes vale más que una ficha perfecta que nadie movió en un mes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85800" y="2609850"/>
            <a:ext cx="77724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El estándar: cada campo con evidencia o con etiqueta de supuesto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85800" y="3362325"/>
            <a:ext cx="77724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No se exige que todo esté validado — se exige que sepas qué está validado y qué no. Un campo con "(supuesto, verificar esta semana)" es honesto y accionable; un campo inflado sin etiqueta es el inicio del auto-engaño (C15)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14 campos, en cuatro bloqu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1"/>
              </a:rPr>
              <a:t><![CDATA[La ficha de la Incubador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torce campos, cuatro preguntas: ¿duele?, ¿qué eres?, ¿cabe?, ¿para dónde? La incubadora discute bloques, no frases suelta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1"/>
              </a:rPr>
              <a:t><![CDATA[La ficha de la Incubador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9 / 1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3057525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3876675"/>
                <a:gridCol w="2714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loqu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s de la fich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que respon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dolo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 nombre · 2 problema · 3 quién lo tiene · 4 cómo se resuelve hoy · 5 costo del problem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Existe y duele en dinero o tiempo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apuesta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6 solución propuesta · 7 qué hace la IA · 8 qué hace el humano · 9 datos y APIs necesarias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Qué construyes y con qué, en qué parte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8F4EC">
                        <a:alpha val="100000"/>
                      </a:srgbClr>
                    </a:solidFill>
                  </a:tcPr>
                </a:tc>
              </a:tr>
              <a:tr h="6953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La viabilidad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0 MVP · 11 tiempo y costos estimados · 12 cómo cobrar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abe en tus manos y en el bolsillo del cliente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Tabla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1"/>
              </a:rPr>
              <a:t><![CDATA[La ficha de la Incubador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0 / 19]]></a:t>
            </a:r>
          </a:p>
        </p:txBody>
      </p:sp>
      <p:graphicFrame>
        <p:nvGraphicFramePr>
          <p:cNvPr id="7" name="" descr=""/>
          <p:cNvGraphicFramePr>
            <a:graphicFrameLocks noGrp="1"/>
          </p:cNvGraphicFramePr>
          <p:nvPr/>
        </p:nvGraphicFramePr>
        <p:xfrm>
          <a:off x="514350" y="1257300"/>
          <a:ext cx="8115300" cy="1400175"/>
        </p:xfrm>
        <a:graphic>
          <a:graphicData uri="http://schemas.openxmlformats.org/drawingml/2006/table">
            <a:tbl>
              <a:tblPr firstRow="1" bandRow="1"/>
              <a:tblGrid>
                <a:gridCol w="1524000"/>
                <a:gridCol w="3876675"/>
                <a:gridCol w="2714625"/>
              </a:tblGrid>
              <a:tr h="438150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Bloqu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Campos de la ficha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ctr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b="1" strike="noStrike" sz="1700" spc="0" u="none" cap="none">
                          <a:solidFill>
                            <a:srgbClr val="FFFFFF">
                              <a:alpha val="100000"/>
                            </a:srgbClr>
                          </a:solidFill>
                          <a:latin typeface="Calibri"/>
                        </a:rPr>
                        <a:t><![CDATA[Pregunta que responde]]></a:t>
                      </a:r>
                    </a:p>
                  </a:txBody>
                  <a:tcPr anchor="ctr" marL="95250" marR="95250" marT="38100" marB="38100">
                    <a:lnL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FFFF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172033">
                        <a:alpha val="100000"/>
                      </a:srgbClr>
                    </a:solidFill>
                  </a:tcPr>
                </a:tc>
              </a:tr>
              <a:tr h="962025"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El camin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13 cómo encontrar los primeros clientes · 14 riesgos y próximo experimento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  <a:tc>
                  <a:txBody>
                    <a:bodyPr wrap="square" rtlCol="0">
                      <a:spAutoFit/>
                    </a:bodyPr>
                    <a:lstStyle/>
                    <a:p>
                      <a:pPr algn="l" rtl="0" fontAlgn="t" marL="95250" marR="95250" indent="0" lvl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trike="noStrike" sz="1700" spc="0" u="none" cap="none">
                          <a:solidFill>
                            <a:srgbClr val="1B2438">
                              <a:alpha val="100000"/>
                            </a:srgbClr>
                          </a:solidFill>
                          <a:latin typeface="Calibri"/>
                        </a:rPr>
                        <a:t><![CDATA[¿Cuál es el siguiente movimiento con la evidencia actual?]]></a:t>
                      </a:r>
                    </a:p>
                  </a:txBody>
                  <a:tcPr anchor="t" marL="95250" marR="95250" marT="38100" marB="38100">
                    <a:lnL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7143" cap="flat" cmpd="sng" algn="ctr">
                      <a:solidFill>
                        <a:srgbClr val="DCD4C4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lToBr>
                    <a:lnBlToT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lToTr>
                    <a:solidFill>
                      <a:srgbClr val="FFFFFF">
                        <a:alpha val="100000"/>
                      </a:srgbClr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1"/>
              </a:rPr>
              <a:t><![CDATA[La ficha de la Incubador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1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14 campos, en cuatro bloques · Cómo se trabaja una ficha en el círculo · Paso 1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1. La escribes sola, con lo que sab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n pedir permiso ni consultar. Los campos vacíos se etiquetan como supuestos: eso es el diagnóstico inicial, no un fracaso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1"/>
              </a:rPr>
              <a:t><![CDATA[La ficha de la Incubador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2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14 campos, en cuatro bloques · Cómo se trabaja una ficha en el círculo · Paso 2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2. Revisión entre pares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os compañeros leen la ficha completa y marcan: dónde falta evidencia, qué campo esconde un supuesto sin etiqueta, qué experimento es más barato de lo que propones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1"/>
              </a:rPr>
              <a:t><![CDATA[La ficha de la Incubador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3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14 campos, en cuatro bloques · Cómo se trabaja una ficha en el círculo · Paso 3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3. Defines el próximo experiment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7048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La ficha no se aprueba: se avanza. El campo 14 se convierte en una tarea de máximo una semana, con criterio de éxito escrito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Secc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1"/>
              </a:rPr>
              <a:t><![CDATA[La ficha de la Incubador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4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733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14 campos, en cuatro bloques · Cómo se trabaja una ficha en el círculo · Paso 4 de 4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019300"/>
            <a:ext cx="8115300" cy="3905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2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4. Se actualiza con evidencia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447925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ada experimento cerrado actualiza la ficha (y su historial): el círculo ve cuántas veces cambiaste de opinión con datos, que es el músculo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1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1"/>
              </a:rPr>
              <a:t><![CDATA[La ficha de la Incubador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5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14 campos, en cuatro bloqu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3620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 miembro del círculo presenta su ficha con el campo 5 (costo del problema) lleno con un número redondo sin fuente, y el campo 12 (cómo cobrar) idéntico al precio de un competidor. ¿Qué detecta la revisión entre pares?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8132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Nada: los números redondos son normales en una primera versió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1 · Opción múltiple · 2 de 2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1"/>
              </a:rPr>
              <a:t><![CDATA[La ficha de la Incubador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6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66750" y="1219200"/>
            <a:ext cx="7962900" cy="12954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Dos supuestos sin etiqueta presentados como datos: el costo sin fuente y el precio por imitación deben marcarse como hipótesis con experimento asignado (preguntar a 3 clientes el costo real; preguntar a 3 cuánto pagarían), no aceptarse como cifras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66750" y="2543175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C) Que el competidor es la evidencia más sólida que existe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924175"/>
            <a:ext cx="79629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D) Que el campo 12 se resuelve cobrando un peso menos que el competidor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2 · Verdadero o falso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1"/>
              </a:rPr>
              <a:t><![CDATA[La ficha de la Incubador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7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14 campos, en cuatro bloqu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Una ficha de incubadora solo puede actualizarse cuando la idea cambia; si el experimento confirma lo que ya decía la ficha, no se toca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666750" y="2647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A) Verdadero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666750" y="3028950"/>
            <a:ext cx="79629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B) Falso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Actividad 3 · Reflexión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1"/>
              </a:rPr>
              <a:t><![CDATA[La ficha de la Incubador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8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Sección: Los 14 campos, en cuatro bloques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1543050"/>
            <a:ext cx="8115300" cy="14192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2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Elige UNA idea que ya tengas (del C19, C20 o del laboratorio) y escribe su ficha completa de 14 campos en bruto, etiquetando cada campo como [evidencia] o [supuesto]. Cuenta tus supuestos: ese número es tu lista de experimentos del círculo.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3038475"/>
            <a:ext cx="8115300" cy="66675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Pista: Si tienes cero supuestos, no tienes una ficha: tienes un discurso de venta que nadie ha puesto a prueba.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514350" y="3743325"/>
            <a:ext cx="8115300" cy="29527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Pregunta abierta · las respuestas personales no se incluyen en esta exportación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DF8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14350" y="247650"/>
          <a:ext cx="8629650" cy="4981575"/>
          <a:chOff x="514350" y="247650"/>
          <a:chExt cx="8629650" cy="4981575"/>
        </a:xfrm>
      </p:grpSpPr>
      <p:sp>
        <p:nvSpPr>
          <p:cNvPr id="2" name=""/>
          <p:cNvSpPr txBox="1"/>
          <p:nvPr/>
        </p:nvSpPr>
        <p:spPr>
          <a:xfrm>
            <a:off x="514350" y="247650"/>
            <a:ext cx="8115300" cy="8763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172033">
                    <a:alpha val="100000"/>
                  </a:srgbClr>
                </a:solidFill>
                <a:latin typeface="Calibri"/>
              </a:rPr>
              <a:t><![CDATA[Los 14 campos, en cuatro bloques]]></a:t>
            </a:r>
          </a:p>
        </p:txBody>
      </p:sp>
      <p:sp>
        <p:nvSpPr>
          <p:cNvPr id="3" name="" descr=""/>
          <p:cNvSpPr/>
          <p:nvPr/>
        </p:nvSpPr>
        <p:spPr>
          <a:xfrm>
            <a:off x="514350" y="1143000"/>
            <a:ext cx="762000" cy="38100"/>
          </a:xfrm>
          <a:prstGeom prst="roundRect">
            <a:avLst/>
          </a:prstGeom>
          <a:solidFill>
            <a:srgbClr val="BF4018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4" name="" descr=""/>
          <p:cNvSpPr/>
          <p:nvPr/>
        </p:nvSpPr>
        <p:spPr>
          <a:xfrm>
            <a:off x="514350" y="4686300"/>
            <a:ext cx="8115300" cy="9525"/>
          </a:xfrm>
          <a:prstGeom prst="roundRect">
            <a:avLst/>
          </a:prstGeom>
          <a:solidFill>
            <a:srgbClr val="E4DCCB">
              <a:alpha val="100000"/>
            </a:srgbClr>
          </a:solidFill>
          <a:ln w="9525">
            <a:noFill/>
          </a:ln>
        </p:spPr>
        <p:txBody>
          <a:bodyPr vertOverflow="clip" rtlCol="0" anchor="ctr"/>
          <a:lstStyle/>
          <a:p>
            <a:pPr algn="ctr"/>
            <a:r>
              <a:t/>
            </a:r>
          </a:p>
        </p:txBody>
      </p:sp>
      <p:sp>
        <p:nvSpPr>
          <p:cNvPr id="5" name=""/>
          <p:cNvSpPr txBox="1"/>
          <p:nvPr/>
        </p:nvSpPr>
        <p:spPr>
          <a:xfrm>
            <a:off x="514350" y="4752975"/>
            <a:ext cx="66675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2" tooltip="https://tecnologia.lumbre.lat/object/iav-inc-r01-oa01"/>
              </a:rPr>
              <a:t><![CDATA[La ficha de la Incubadora IA]]></a:t>
            </a:r>
          </a:p>
        </p:txBody>
      </p:sp>
      <p:sp>
        <p:nvSpPr>
          <p:cNvPr id="6" name=""/>
          <p:cNvSpPr txBox="1"/>
          <p:nvPr/>
        </p:nvSpPr>
        <p:spPr>
          <a:xfrm>
            <a:off x="7486650" y="4752975"/>
            <a:ext cx="1143000" cy="2286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r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5C6577">
                    <a:alpha val="100000"/>
                  </a:srgbClr>
                </a:solidFill>
                <a:latin typeface="Calibri"/>
              </a:rPr>
              <a:t><![CDATA[19 / 19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14350" y="1219200"/>
            <a:ext cx="8115300" cy="10287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Siguiente paso: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]]></a:t>
            </a:r>
            <a:r>
              <a:rPr lang="en-US" i="1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Tu idea, campo por campo]]></a:t>
            </a:r>
            <a:r>
              <a:rPr lang="en-US" strike="noStrike" sz="21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 — la guía de campo a campo con las preguntas exactas que hace el círculo; entras con tu ficha bruta y sales con tu próximo experimento definido.]]></a:t>
            </a:r>
          </a:p>
        </p:txBody>
      </p:sp>
      <p:sp>
        <p:nvSpPr>
          <p:cNvPr id="8" name=""/>
          <p:cNvSpPr txBox="1"/>
          <p:nvPr/>
        </p:nvSpPr>
        <p:spPr>
          <a:xfrm>
            <a:off x="514350" y="2286000"/>
            <a:ext cx="8115300" cy="352425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2000" spc="0" u="sng" cap="none">
                <a:solidFill>
                  <a:srgbClr val="BF4018">
                    <a:alpha val="100000"/>
                  </a:srgbClr>
                </a:solidFill>
                <a:latin typeface="Calibri"/>
                <a:hlinkClick r:id="rId3" tooltip="/object/iav-inc-r01-oa02"/>
              </a:rPr>
              <a:t><![CDATA[Sigue: Tu idea, campo por campo]]></a:t>
            </a:r>
          </a:p>
        </p:txBody>
      </p:sp>
      <p:sp>
        <p:nvSpPr>
          <p:cNvPr id="9" name=""/>
          <p:cNvSpPr txBox="1"/>
          <p:nvPr/>
        </p:nvSpPr>
        <p:spPr>
          <a:xfrm>
            <a:off x="514350" y="2657475"/>
            <a:ext cx="8115300" cy="304800"/>
          </a:xfrm>
          <a:prstGeom prst="rect">
            <a:avLst/>
          </a:prstGeom>
          <a:noFill/>
        </p:spPr>
        <p:txBody>
          <a:bodyPr anchor="t" anchorCtr="0" rtlCol="0" vert="horz" bIns="0" lIns="0" rIns="0" tIns="0">
            <a:noAutofit/>
          </a:bodyPr>
          <a:lstStyle/>
          <a:p>
            <a:pPr algn="l" rtl="0" fontAlgn="t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700" spc="0" u="none" cap="none">
                <a:solidFill>
                  <a:srgbClr val="1B2438">
                    <a:alpha val="100000"/>
                  </a:srgbClr>
                </a:solidFill>
                <a:latin typeface="Calibri"/>
              </a:rPr>
              <a:t><![CDATA[Objeto de la misma ruta para continuar aprendiendo.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Lumbre">
  <a:themeElements>
    <a:clrScheme name="Lumbre">
      <a:dk1>
        <a:sysClr val="windowText" lastClr="000000"/>
      </a:dk1>
      <a:lt1>
        <a:sysClr val="window" lastClr="FFFFFF"/>
      </a:lt1>
      <a:dk2>
        <a:srgbClr val="172033"/>
      </a:dk2>
      <a:lt2>
        <a:srgbClr val="E8E3D8"/>
      </a:lt2>
      <a:accent1>
        <a:srgbClr val="BF4018"/>
      </a:accent1>
      <a:accent2>
        <a:srgbClr val="FFB000"/>
      </a:accent2>
      <a:accent3>
        <a:srgbClr val="2F7A5C"/>
      </a:accent3>
      <a:accent4>
        <a:srgbClr val="5C6577"/>
      </a:accent4>
      <a:accent5>
        <a:srgbClr val="9A6B4F"/>
      </a:accent5>
      <a:accent6>
        <a:srgbClr val="4EA72E"/>
      </a:accent6>
      <a:hlink>
        <a:srgbClr val="BF4018"/>
      </a:hlink>
      <a:folHlink>
        <a:srgbClr val="5C6577"/>
      </a:folHlink>
    </a:clrScheme>
    <a:fontScheme name="Lumbre">
      <a:majorFont>
        <a:latin typeface="Calibri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Lumbre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Lumbre</dc:creator>
  <cp:lastModifiedBy>Lumbre</cp:lastModifiedBy>
  <dcterms:created xsi:type="dcterms:W3CDTF">2026-10-25T05:02:21Z</dcterms:created>
  <dcterms:modified xsi:type="dcterms:W3CDTF">2026-10-25T05:02:21Z</dcterms:modified>
  <dc:title>La ficha de la Incubadora IA</dc:title>
  <dc:description>Presentación editable del OA «La ficha de la Incubadora IA». Enlace: https://tecnologia.lumbre.lat/object/iav-inc-r01-oa01</dc:description>
  <dc:subject>Objeto de aprendizaje</dc:subject>
  <cp:keywords>Lumbre, objeto de aprendizaje, formación</cp:keywords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